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1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2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0EB8E-6CD0-1F7D-3184-6D07610A99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BDDDA0-3D39-0327-8836-E3DEF31031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AAD4A-AB6F-702F-5917-8778CD339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EE7B-0041-4E90-8775-A9C51728CCBA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18A1B-EADB-8D30-41CF-2C4424D7E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D2F40-98A6-496E-3E64-22A5BA04B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59B4-C0D0-494A-912C-6C2648113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136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EF8D1-B28B-E656-27A1-43F37340F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3C52E3-898F-4F72-038C-582E4D6C86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F2C87-5093-0CB6-43F6-03AF66C40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EE7B-0041-4E90-8775-A9C51728CCBA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3CACB-162F-32E7-5A19-79E7B9BE9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3BF69-151C-88B8-0BA3-FDFC98D43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59B4-C0D0-494A-912C-6C2648113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991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545D89-FE6C-C4B8-0ADE-573D30D5F3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AA50A4-1E68-1212-AED9-59EBADB4F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AD0B8-4E3F-8EC3-FF93-193E36062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EE7B-0041-4E90-8775-A9C51728CCBA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D0D2D-75F8-D986-F6A6-4A5B63C56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DDA59-90EC-5AF3-AFE1-9ACB6CF9E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59B4-C0D0-494A-912C-6C2648113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591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828B8-1D21-E7B0-0153-D27EF9E7A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9A0CF-3696-EB99-0B9D-9548409BF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7C3D-8FBD-FEAA-E794-1F6F78BA6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EE7B-0041-4E90-8775-A9C51728CCBA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32381-7111-711E-457A-F0E857BC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7BB51-CB0C-EF59-F192-F8E7B12F8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59B4-C0D0-494A-912C-6C2648113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344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E6FAC-8EB7-A142-0E32-C709155D6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E24E0C-1D2A-CD88-600F-7845D9F8F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AF0FB-B35B-0495-F0C1-A7854DD42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EE7B-0041-4E90-8775-A9C51728CCBA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2538B9-A3E4-45C0-7806-E78845522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6BE66-7284-9C46-310B-E28D98DD5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59B4-C0D0-494A-912C-6C2648113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9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85A5B-E9D1-3D05-450A-D390F6D7E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00182-2F3D-4CB7-4C33-CB42B5D151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F4756D-7BC2-2D93-6392-9E8D093F9A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89F54-B9AF-1600-7297-F374E96DF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EE7B-0041-4E90-8775-A9C51728CCBA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30FE86-7253-C66B-4C6E-D98CD94D7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B39D45-37B4-1F10-B713-190CF533B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59B4-C0D0-494A-912C-6C2648113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348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83F09-A47D-F938-9707-07698DA12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A6F08A-DEE5-6AD1-3EA0-1F3AEBC7D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3010D2-664C-3028-B8FE-4E5DEADB3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5BCFEC-F03B-8E6F-3957-660E6FECC3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0A723A-E855-2014-B041-A4A8D26724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B4952E-8869-C066-BEC1-7C152F7EB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EE7B-0041-4E90-8775-A9C51728CCBA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73708F-9D43-06E5-CB16-99FAE328D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43D8E5-FA11-DEB7-36D8-DCBEEC33F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59B4-C0D0-494A-912C-6C2648113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240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4E710-001A-CB7F-BB4A-A8478AA2A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85A4B-53A7-6FFE-8F6E-807664BB4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EE7B-0041-4E90-8775-A9C51728CCBA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18E4C-C734-6118-AC1D-4BAC57003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734597-CF5A-28A4-1128-1FB9F8A56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59B4-C0D0-494A-912C-6C2648113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01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510163-A3EB-EED4-0063-294DD563D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EE7B-0041-4E90-8775-A9C51728CCBA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25697-7EFD-000F-5C84-82DA5DE47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AFF962-3624-10C2-E988-BF3000C8A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59B4-C0D0-494A-912C-6C2648113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29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BCE77-FF95-4F87-CF0C-8C377E300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F6B90-2BE3-DB7A-5E6E-D6C8751F3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BCA309-6F89-2940-7F3C-3AE739E364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594312-AB8C-439C-3D5C-2F3FC4DE2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EE7B-0041-4E90-8775-A9C51728CCBA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54BE8D-C960-608E-505B-BAF36433A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F38B3E-1092-4160-DEDF-47F7D209F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59B4-C0D0-494A-912C-6C2648113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74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B5AE4-4E15-5D1B-D0DF-9A55014F2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56BF2A-60AF-E7F7-0F44-69EAC7F9CD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098DE-725E-1D2D-E201-E6D3D1259B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3C4FB-D364-5413-CA78-824FBC6D5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AEE7B-0041-4E90-8775-A9C51728CCBA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06153E-B904-0685-81DB-C712D502A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2FBCE-036E-740E-D353-E257C7EAF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59B4-C0D0-494A-912C-6C2648113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29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AE41A2-5FF8-074E-227F-923214F90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68DFA-22D8-F5BA-3E6E-01A8D467AB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075D8-1565-714C-E708-68562D2CE5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5AEE7B-0041-4E90-8775-A9C51728CCBA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76C08-4E54-EA85-481A-50631B09E5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B25B1-6485-590E-9187-B2C33C3553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C759B4-C0D0-494A-912C-6C2648113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ew.calderdale.gov.uk/dio/request-adult-social-ca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EC2F920-BD31-410B-0653-A2D0BB3A819F}"/>
              </a:ext>
            </a:extLst>
          </p:cNvPr>
          <p:cNvSpPr txBox="1"/>
          <p:nvPr/>
        </p:nvSpPr>
        <p:spPr>
          <a:xfrm>
            <a:off x="299369" y="-54864"/>
            <a:ext cx="7365297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/>
            <a:r>
              <a:rPr lang="en-GB" sz="2400" b="1" dirty="0">
                <a:solidFill>
                  <a:srgbClr val="7030A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Adult Social Care (ASC) Referrals Pathway - Transitions</a:t>
            </a:r>
            <a:endParaRPr lang="en-GB" sz="2400" b="1" dirty="0">
              <a:solidFill>
                <a:schemeClr val="accent5">
                  <a:lumMod val="60000"/>
                  <a:lumOff val="40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49A481-F02B-3066-0FBD-26AE8B8D3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03768"/>
            <a:ext cx="12192000" cy="368300"/>
          </a:xfrm>
          <a:prstGeom prst="rect">
            <a:avLst/>
          </a:prstGeom>
        </p:spPr>
      </p:pic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0519D45E-6966-7045-3BD2-EF432F0225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5172" y="-1"/>
            <a:ext cx="2716828" cy="1070265"/>
          </a:xfrm>
          <a:prstGeom prst="rect">
            <a:avLst/>
          </a:prstGeo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16279F2-9921-2DF3-D290-B0CF2517A382}"/>
              </a:ext>
            </a:extLst>
          </p:cNvPr>
          <p:cNvSpPr/>
          <p:nvPr/>
        </p:nvSpPr>
        <p:spPr>
          <a:xfrm>
            <a:off x="396943" y="1116218"/>
            <a:ext cx="2905760" cy="79248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Young Person 14+ open to Disabled Childrens Team (DCT)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C0D8E51-5044-BCFC-CE59-E0B918D06DA3}"/>
              </a:ext>
            </a:extLst>
          </p:cNvPr>
          <p:cNvSpPr/>
          <p:nvPr/>
        </p:nvSpPr>
        <p:spPr>
          <a:xfrm>
            <a:off x="386080" y="2277748"/>
            <a:ext cx="2905760" cy="113745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Discussion between DCT Manager and Relevant ASC Manager/ Team Leader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BBB12E9-970D-A8DB-86EB-80472D018F43}"/>
              </a:ext>
            </a:extLst>
          </p:cNvPr>
          <p:cNvSpPr/>
          <p:nvPr/>
        </p:nvSpPr>
        <p:spPr>
          <a:xfrm>
            <a:off x="396943" y="3809993"/>
            <a:ext cx="2905760" cy="79248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As needed, Transitional Conversation Record completed by DCT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D4DE68B-2B8A-21EF-EAD2-4140B50C230B}"/>
              </a:ext>
            </a:extLst>
          </p:cNvPr>
          <p:cNvSpPr/>
          <p:nvPr/>
        </p:nvSpPr>
        <p:spPr>
          <a:xfrm>
            <a:off x="3602928" y="4419600"/>
            <a:ext cx="2093767" cy="1367339"/>
          </a:xfrm>
          <a:prstGeom prst="roundRect">
            <a:avLst/>
          </a:prstGeom>
          <a:gradFill flip="none" rotWithShape="1">
            <a:gsLst>
              <a:gs pos="100000">
                <a:schemeClr val="accent2">
                  <a:lumMod val="75000"/>
                </a:schemeClr>
              </a:gs>
              <a:gs pos="4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If complex MH suitable for ASC– direct referral by worker/ manager to MH ASC team 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89ED8B1-6332-FB9D-0987-F4530B5EE5DF}"/>
              </a:ext>
            </a:extLst>
          </p:cNvPr>
          <p:cNvSpPr/>
          <p:nvPr/>
        </p:nvSpPr>
        <p:spPr>
          <a:xfrm>
            <a:off x="8943123" y="3106891"/>
            <a:ext cx="2905760" cy="64969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Screening by </a:t>
            </a:r>
          </a:p>
          <a:p>
            <a:pPr algn="ctr"/>
            <a:r>
              <a:rPr lang="en-GB" b="1" dirty="0"/>
              <a:t>Gateway to Care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1FE20232-C6B9-7206-0F6B-BB73920C47B0}"/>
              </a:ext>
            </a:extLst>
          </p:cNvPr>
          <p:cNvSpPr/>
          <p:nvPr/>
        </p:nvSpPr>
        <p:spPr>
          <a:xfrm>
            <a:off x="4489430" y="2267986"/>
            <a:ext cx="2905760" cy="79248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Discussed at CLA/ ASC Transition Meeting (aka “The Friday Meeting”)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A51476C8-5CE7-2E22-A5E4-FEA0043EB2CE}"/>
              </a:ext>
            </a:extLst>
          </p:cNvPr>
          <p:cNvSpPr/>
          <p:nvPr/>
        </p:nvSpPr>
        <p:spPr>
          <a:xfrm>
            <a:off x="4489430" y="1143845"/>
            <a:ext cx="2905760" cy="79248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Young Person known to CLA or Pathways Service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01B11152-85E3-8A7C-B6FB-C6CF45E775C6}"/>
              </a:ext>
            </a:extLst>
          </p:cNvPr>
          <p:cNvSpPr/>
          <p:nvPr/>
        </p:nvSpPr>
        <p:spPr>
          <a:xfrm>
            <a:off x="402023" y="4971523"/>
            <a:ext cx="2905760" cy="792480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Referral direct from DCT to relevant ASC team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EFD3F91B-23C3-A3EB-C770-6B816D499553}"/>
              </a:ext>
            </a:extLst>
          </p:cNvPr>
          <p:cNvSpPr/>
          <p:nvPr/>
        </p:nvSpPr>
        <p:spPr>
          <a:xfrm>
            <a:off x="8951848" y="1116218"/>
            <a:ext cx="2905760" cy="79248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Other Young Person with likely ASC needs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9736C48-73CA-0AAB-4590-CA9D77E2A181}"/>
              </a:ext>
            </a:extLst>
          </p:cNvPr>
          <p:cNvSpPr/>
          <p:nvPr/>
        </p:nvSpPr>
        <p:spPr>
          <a:xfrm>
            <a:off x="6053504" y="3504543"/>
            <a:ext cx="2511780" cy="12377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If not Complex MH but suitable for ASC – referral via Gateway to Care 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A6D6245A-7BEB-5449-AA93-3FB54D6DEC98}"/>
              </a:ext>
            </a:extLst>
          </p:cNvPr>
          <p:cNvSpPr/>
          <p:nvPr/>
        </p:nvSpPr>
        <p:spPr>
          <a:xfrm>
            <a:off x="8921390" y="3972615"/>
            <a:ext cx="2873667" cy="78791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Consideration of universal and </a:t>
            </a:r>
          </a:p>
          <a:p>
            <a:pPr algn="ctr"/>
            <a:r>
              <a:rPr lang="en-GB" b="1" dirty="0"/>
              <a:t>targeted services. 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3375523-4462-1BB7-23CF-C93A0DF18EC3}"/>
              </a:ext>
            </a:extLst>
          </p:cNvPr>
          <p:cNvSpPr/>
          <p:nvPr/>
        </p:nvSpPr>
        <p:spPr>
          <a:xfrm>
            <a:off x="6053504" y="4961761"/>
            <a:ext cx="2458912" cy="792480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Transfer to appropriate ASC Team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BBE3704-1963-13F7-2F1B-9C6C441A8F0D}"/>
              </a:ext>
            </a:extLst>
          </p:cNvPr>
          <p:cNvSpPr/>
          <p:nvPr/>
        </p:nvSpPr>
        <p:spPr>
          <a:xfrm>
            <a:off x="8951848" y="2166361"/>
            <a:ext cx="2905760" cy="67221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Referral to </a:t>
            </a:r>
          </a:p>
          <a:p>
            <a:pPr algn="ctr"/>
            <a:r>
              <a:rPr lang="en-GB" b="1" dirty="0"/>
              <a:t>Gateway to Care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CAA81BC-E389-3377-164E-59A94FF4719F}"/>
              </a:ext>
            </a:extLst>
          </p:cNvPr>
          <p:cNvSpPr/>
          <p:nvPr/>
        </p:nvSpPr>
        <p:spPr>
          <a:xfrm>
            <a:off x="8951848" y="4971523"/>
            <a:ext cx="2905760" cy="815416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If assessment needed, transfer to relevant ASC Team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9B6D898-601B-305C-A3FE-FB64A7A18572}"/>
              </a:ext>
            </a:extLst>
          </p:cNvPr>
          <p:cNvSpPr txBox="1"/>
          <p:nvPr/>
        </p:nvSpPr>
        <p:spPr>
          <a:xfrm>
            <a:off x="354724" y="739614"/>
            <a:ext cx="7365297" cy="33547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fontAlgn="base">
              <a:lnSpc>
                <a:spcPts val="1800"/>
              </a:lnSpc>
            </a:pPr>
            <a:r>
              <a:rPr lang="en-GB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(Support into Adulthood)</a:t>
            </a:r>
          </a:p>
        </p:txBody>
      </p:sp>
      <p:sp>
        <p:nvSpPr>
          <p:cNvPr id="27" name="Arrow: Down 26">
            <a:extLst>
              <a:ext uri="{FF2B5EF4-FFF2-40B4-BE49-F238E27FC236}">
                <a16:creationId xmlns:a16="http://schemas.microsoft.com/office/drawing/2014/main" id="{661ECD8E-7EAD-2A17-D8F2-56192D51C4D7}"/>
              </a:ext>
            </a:extLst>
          </p:cNvPr>
          <p:cNvSpPr/>
          <p:nvPr/>
        </p:nvSpPr>
        <p:spPr>
          <a:xfrm>
            <a:off x="1626303" y="1937382"/>
            <a:ext cx="223520" cy="33166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row: Down 27">
            <a:extLst>
              <a:ext uri="{FF2B5EF4-FFF2-40B4-BE49-F238E27FC236}">
                <a16:creationId xmlns:a16="http://schemas.microsoft.com/office/drawing/2014/main" id="{AFADBB65-7241-AFE0-3DA8-91B80FBD953B}"/>
              </a:ext>
            </a:extLst>
          </p:cNvPr>
          <p:cNvSpPr/>
          <p:nvPr/>
        </p:nvSpPr>
        <p:spPr>
          <a:xfrm>
            <a:off x="1666240" y="3473245"/>
            <a:ext cx="223520" cy="33166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Arrow: Down 28">
            <a:extLst>
              <a:ext uri="{FF2B5EF4-FFF2-40B4-BE49-F238E27FC236}">
                <a16:creationId xmlns:a16="http://schemas.microsoft.com/office/drawing/2014/main" id="{006D4A19-B64D-0F9F-7800-782AEF9B2C98}"/>
              </a:ext>
            </a:extLst>
          </p:cNvPr>
          <p:cNvSpPr/>
          <p:nvPr/>
        </p:nvSpPr>
        <p:spPr>
          <a:xfrm>
            <a:off x="1676400" y="4616967"/>
            <a:ext cx="223520" cy="33166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Arrow: Down 29">
            <a:extLst>
              <a:ext uri="{FF2B5EF4-FFF2-40B4-BE49-F238E27FC236}">
                <a16:creationId xmlns:a16="http://schemas.microsoft.com/office/drawing/2014/main" id="{4861EFB9-BBFB-B69F-F9B4-9042CDCD09E9}"/>
              </a:ext>
            </a:extLst>
          </p:cNvPr>
          <p:cNvSpPr/>
          <p:nvPr/>
        </p:nvSpPr>
        <p:spPr>
          <a:xfrm>
            <a:off x="5696694" y="1936325"/>
            <a:ext cx="245616" cy="341423"/>
          </a:xfrm>
          <a:prstGeom prst="down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Arrow: Down 30">
            <a:extLst>
              <a:ext uri="{FF2B5EF4-FFF2-40B4-BE49-F238E27FC236}">
                <a16:creationId xmlns:a16="http://schemas.microsoft.com/office/drawing/2014/main" id="{C98C1FE0-21EC-8076-2066-EDE293D56BB0}"/>
              </a:ext>
            </a:extLst>
          </p:cNvPr>
          <p:cNvSpPr/>
          <p:nvPr/>
        </p:nvSpPr>
        <p:spPr>
          <a:xfrm>
            <a:off x="6616312" y="4760529"/>
            <a:ext cx="216592" cy="217073"/>
          </a:xfrm>
          <a:prstGeom prst="down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Arrow: Down 31">
            <a:extLst>
              <a:ext uri="{FF2B5EF4-FFF2-40B4-BE49-F238E27FC236}">
                <a16:creationId xmlns:a16="http://schemas.microsoft.com/office/drawing/2014/main" id="{C21FCCBA-4C73-806F-E006-A758B03B383F}"/>
              </a:ext>
            </a:extLst>
          </p:cNvPr>
          <p:cNvSpPr/>
          <p:nvPr/>
        </p:nvSpPr>
        <p:spPr>
          <a:xfrm>
            <a:off x="6600768" y="3094871"/>
            <a:ext cx="223520" cy="409671"/>
          </a:xfrm>
          <a:prstGeom prst="down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Arrow: Down 32">
            <a:extLst>
              <a:ext uri="{FF2B5EF4-FFF2-40B4-BE49-F238E27FC236}">
                <a16:creationId xmlns:a16="http://schemas.microsoft.com/office/drawing/2014/main" id="{B46A2D46-85E8-23B8-0CF3-1D067DEFF750}"/>
              </a:ext>
            </a:extLst>
          </p:cNvPr>
          <p:cNvSpPr/>
          <p:nvPr/>
        </p:nvSpPr>
        <p:spPr>
          <a:xfrm>
            <a:off x="4920078" y="3094075"/>
            <a:ext cx="278609" cy="1325525"/>
          </a:xfrm>
          <a:prstGeom prst="downArrow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Arrow: Down 33">
            <a:extLst>
              <a:ext uri="{FF2B5EF4-FFF2-40B4-BE49-F238E27FC236}">
                <a16:creationId xmlns:a16="http://schemas.microsoft.com/office/drawing/2014/main" id="{34884929-8093-B1C9-DA2C-77D015150444}"/>
              </a:ext>
            </a:extLst>
          </p:cNvPr>
          <p:cNvSpPr/>
          <p:nvPr/>
        </p:nvSpPr>
        <p:spPr>
          <a:xfrm>
            <a:off x="10281920" y="1936325"/>
            <a:ext cx="245616" cy="262062"/>
          </a:xfrm>
          <a:prstGeom prst="down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row: Down 34">
            <a:extLst>
              <a:ext uri="{FF2B5EF4-FFF2-40B4-BE49-F238E27FC236}">
                <a16:creationId xmlns:a16="http://schemas.microsoft.com/office/drawing/2014/main" id="{C30E40CE-424E-592A-8C15-6CE2ADFB6E5F}"/>
              </a:ext>
            </a:extLst>
          </p:cNvPr>
          <p:cNvSpPr/>
          <p:nvPr/>
        </p:nvSpPr>
        <p:spPr>
          <a:xfrm>
            <a:off x="10281920" y="2862761"/>
            <a:ext cx="245616" cy="245951"/>
          </a:xfrm>
          <a:prstGeom prst="down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Arrow: Down 35">
            <a:extLst>
              <a:ext uri="{FF2B5EF4-FFF2-40B4-BE49-F238E27FC236}">
                <a16:creationId xmlns:a16="http://schemas.microsoft.com/office/drawing/2014/main" id="{FBF6AFDD-59AA-4F81-B579-36AE091F3901}"/>
              </a:ext>
            </a:extLst>
          </p:cNvPr>
          <p:cNvSpPr/>
          <p:nvPr/>
        </p:nvSpPr>
        <p:spPr>
          <a:xfrm>
            <a:off x="10282808" y="3756837"/>
            <a:ext cx="245616" cy="245951"/>
          </a:xfrm>
          <a:prstGeom prst="down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Arrow: Down 36">
            <a:extLst>
              <a:ext uri="{FF2B5EF4-FFF2-40B4-BE49-F238E27FC236}">
                <a16:creationId xmlns:a16="http://schemas.microsoft.com/office/drawing/2014/main" id="{C41B29D6-8DD0-F6DD-1BC7-7D9E26B98499}"/>
              </a:ext>
            </a:extLst>
          </p:cNvPr>
          <p:cNvSpPr/>
          <p:nvPr/>
        </p:nvSpPr>
        <p:spPr>
          <a:xfrm>
            <a:off x="10281920" y="4782797"/>
            <a:ext cx="245616" cy="245951"/>
          </a:xfrm>
          <a:prstGeom prst="down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539BD6-9D4C-9540-A8BF-118F8398177F}"/>
              </a:ext>
            </a:extLst>
          </p:cNvPr>
          <p:cNvSpPr txBox="1"/>
          <p:nvPr/>
        </p:nvSpPr>
        <p:spPr>
          <a:xfrm>
            <a:off x="396943" y="5973978"/>
            <a:ext cx="4523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ASC = Adult Social Care	        MH= Mental Health</a:t>
            </a:r>
          </a:p>
          <a:p>
            <a:r>
              <a:rPr lang="en-GB" sz="1200" dirty="0"/>
              <a:t>CLA = Children Looked After</a:t>
            </a:r>
          </a:p>
        </p:txBody>
      </p:sp>
    </p:spTree>
    <p:extLst>
      <p:ext uri="{BB962C8B-B14F-4D97-AF65-F5344CB8AC3E}">
        <p14:creationId xmlns:p14="http://schemas.microsoft.com/office/powerpoint/2010/main" val="120185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2FC4E2C2-2536-95FF-82DC-342BF2665C14}"/>
              </a:ext>
            </a:extLst>
          </p:cNvPr>
          <p:cNvSpPr/>
          <p:nvPr/>
        </p:nvSpPr>
        <p:spPr>
          <a:xfrm>
            <a:off x="1006529" y="1418091"/>
            <a:ext cx="4324744" cy="4215555"/>
          </a:xfrm>
          <a:prstGeom prst="round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C2F920-BD31-410B-0653-A2D0BB3A819F}"/>
              </a:ext>
            </a:extLst>
          </p:cNvPr>
          <p:cNvSpPr txBox="1"/>
          <p:nvPr/>
        </p:nvSpPr>
        <p:spPr>
          <a:xfrm>
            <a:off x="978776" y="1740337"/>
            <a:ext cx="4080904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fontAlgn="base"/>
            <a:r>
              <a:rPr lang="en-GB" sz="2400" b="1" dirty="0">
                <a:solidFill>
                  <a:srgbClr val="7030A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Contacting </a:t>
            </a:r>
          </a:p>
          <a:p>
            <a:pPr algn="ctr" fontAlgn="base"/>
            <a:r>
              <a:rPr lang="en-GB" sz="2400" b="1" dirty="0">
                <a:solidFill>
                  <a:srgbClr val="7030A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Gateway to Care</a:t>
            </a:r>
            <a:endParaRPr lang="en-GB" sz="2400" b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49A481-F02B-3066-0FBD-26AE8B8D3C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03768"/>
            <a:ext cx="12192000" cy="368300"/>
          </a:xfrm>
          <a:prstGeom prst="rect">
            <a:avLst/>
          </a:prstGeom>
        </p:spPr>
      </p:pic>
      <p:pic>
        <p:nvPicPr>
          <p:cNvPr id="7" name="Picture 6" descr="A logo for a company&#10;&#10;AI-generated content may be incorrect.">
            <a:extLst>
              <a:ext uri="{FF2B5EF4-FFF2-40B4-BE49-F238E27FC236}">
                <a16:creationId xmlns:a16="http://schemas.microsoft.com/office/drawing/2014/main" id="{0519D45E-6966-7045-3BD2-EF432F0225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5172" y="-1"/>
            <a:ext cx="2716828" cy="10702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A46CD4F-8AC0-E3CC-4BE3-76C61586BCEA}"/>
              </a:ext>
            </a:extLst>
          </p:cNvPr>
          <p:cNvSpPr txBox="1"/>
          <p:nvPr/>
        </p:nvSpPr>
        <p:spPr>
          <a:xfrm>
            <a:off x="856856" y="1418091"/>
            <a:ext cx="1023186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56B204-19C2-5361-FE70-18BADA7CC085}"/>
              </a:ext>
            </a:extLst>
          </p:cNvPr>
          <p:cNvSpPr txBox="1"/>
          <p:nvPr/>
        </p:nvSpPr>
        <p:spPr>
          <a:xfrm>
            <a:off x="1271940" y="3807310"/>
            <a:ext cx="3936724" cy="12926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b="1" dirty="0"/>
              <a:t>Online:</a:t>
            </a:r>
          </a:p>
          <a:p>
            <a:r>
              <a:rPr lang="en-GB" b="1" dirty="0">
                <a:hlinkClick r:id="rId4"/>
              </a:rPr>
              <a:t>Request adult social care services | Calderdale Council</a:t>
            </a:r>
            <a:endParaRPr lang="en-US" b="1" dirty="0">
              <a:cs typeface="Arial"/>
            </a:endParaRPr>
          </a:p>
          <a:p>
            <a:endParaRPr lang="en-GB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A2F764-CFC5-A1F9-2F3E-16A5EE999415}"/>
              </a:ext>
            </a:extLst>
          </p:cNvPr>
          <p:cNvSpPr txBox="1"/>
          <p:nvPr/>
        </p:nvSpPr>
        <p:spPr>
          <a:xfrm>
            <a:off x="1272678" y="2832383"/>
            <a:ext cx="3493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By Telephone: </a:t>
            </a:r>
          </a:p>
          <a:p>
            <a:r>
              <a:rPr lang="en-GB" b="1" dirty="0"/>
              <a:t>01422 393000</a:t>
            </a:r>
          </a:p>
        </p:txBody>
      </p:sp>
      <p:sp>
        <p:nvSpPr>
          <p:cNvPr id="9" name="Rounded Rectangle 2">
            <a:extLst>
              <a:ext uri="{FF2B5EF4-FFF2-40B4-BE49-F238E27FC236}">
                <a16:creationId xmlns:a16="http://schemas.microsoft.com/office/drawing/2014/main" id="{FDDAE0D7-6EE3-58A5-2F10-CF0981112940}"/>
              </a:ext>
            </a:extLst>
          </p:cNvPr>
          <p:cNvSpPr/>
          <p:nvPr/>
        </p:nvSpPr>
        <p:spPr>
          <a:xfrm>
            <a:off x="5972790" y="1200735"/>
            <a:ext cx="5659120" cy="4608492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>
                <a:solidFill>
                  <a:schemeClr val="tx1"/>
                </a:solidFill>
              </a:rPr>
              <a:t>When you contact us please make sure you include: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Full name of referrer</a:t>
            </a:r>
          </a:p>
          <a:p>
            <a:r>
              <a:rPr lang="en-GB" dirty="0">
                <a:solidFill>
                  <a:schemeClr val="tx1"/>
                </a:solidFill>
              </a:rPr>
              <a:t>Referrer phone number</a:t>
            </a:r>
          </a:p>
          <a:p>
            <a:r>
              <a:rPr lang="en-GB" dirty="0">
                <a:solidFill>
                  <a:schemeClr val="tx1"/>
                </a:solidFill>
              </a:rPr>
              <a:t>Full name of the person (if not also the referrer)</a:t>
            </a:r>
          </a:p>
          <a:p>
            <a:r>
              <a:rPr lang="en-GB" dirty="0">
                <a:solidFill>
                  <a:schemeClr val="tx1"/>
                </a:solidFill>
              </a:rPr>
              <a:t>Person’s address</a:t>
            </a:r>
          </a:p>
          <a:p>
            <a:r>
              <a:rPr lang="en-GB" dirty="0">
                <a:solidFill>
                  <a:schemeClr val="tx1"/>
                </a:solidFill>
              </a:rPr>
              <a:t>Person’s Date of Birth</a:t>
            </a:r>
          </a:p>
          <a:p>
            <a:r>
              <a:rPr lang="en-GB" dirty="0">
                <a:solidFill>
                  <a:schemeClr val="tx1"/>
                </a:solidFill>
              </a:rPr>
              <a:t>Person’s phone number (or family phone number)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Summary of current situation/what support is likely to be required (please give as much information as possible).</a:t>
            </a:r>
          </a:p>
        </p:txBody>
      </p:sp>
    </p:spTree>
    <p:extLst>
      <p:ext uri="{BB962C8B-B14F-4D97-AF65-F5344CB8AC3E}">
        <p14:creationId xmlns:p14="http://schemas.microsoft.com/office/powerpoint/2010/main" val="4025029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246</Words>
  <Application>Microsoft Office PowerPoint</Application>
  <PresentationFormat>Widescreen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Willcox</dc:creator>
  <cp:lastModifiedBy>Lisa Willcox</cp:lastModifiedBy>
  <cp:revision>5</cp:revision>
  <dcterms:created xsi:type="dcterms:W3CDTF">2025-09-08T16:02:46Z</dcterms:created>
  <dcterms:modified xsi:type="dcterms:W3CDTF">2025-10-16T12:30:30Z</dcterms:modified>
</cp:coreProperties>
</file>