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15BD2-1534-4C81-92BC-472311652A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06AAFC1-822D-4EE4-9463-47330A60F9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31F753F-2DF3-4F2F-B7FA-B308935D791C}"/>
              </a:ext>
            </a:extLst>
          </p:cNvPr>
          <p:cNvSpPr>
            <a:spLocks noGrp="1"/>
          </p:cNvSpPr>
          <p:nvPr>
            <p:ph type="dt" sz="half" idx="10"/>
          </p:nvPr>
        </p:nvSpPr>
        <p:spPr/>
        <p:txBody>
          <a:bodyPr/>
          <a:lstStyle/>
          <a:p>
            <a:fld id="{D0FE0D8C-CE4D-4B83-B2DC-AFC785293B82}" type="datetimeFigureOut">
              <a:rPr lang="en-GB" smtClean="0"/>
              <a:t>29/09/2025</a:t>
            </a:fld>
            <a:endParaRPr lang="en-GB"/>
          </a:p>
        </p:txBody>
      </p:sp>
      <p:sp>
        <p:nvSpPr>
          <p:cNvPr id="5" name="Footer Placeholder 4">
            <a:extLst>
              <a:ext uri="{FF2B5EF4-FFF2-40B4-BE49-F238E27FC236}">
                <a16:creationId xmlns:a16="http://schemas.microsoft.com/office/drawing/2014/main" id="{CB4C461E-1878-4017-A384-17FBC3B542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5A752A-5A21-4465-A984-B772E659633C}"/>
              </a:ext>
            </a:extLst>
          </p:cNvPr>
          <p:cNvSpPr>
            <a:spLocks noGrp="1"/>
          </p:cNvSpPr>
          <p:nvPr>
            <p:ph type="sldNum" sz="quarter" idx="12"/>
          </p:nvPr>
        </p:nvSpPr>
        <p:spPr/>
        <p:txBody>
          <a:bodyPr/>
          <a:lstStyle/>
          <a:p>
            <a:fld id="{C26BA2C5-B75D-43B0-8D9A-3335AB90A9B1}" type="slidenum">
              <a:rPr lang="en-GB" smtClean="0"/>
              <a:t>‹#›</a:t>
            </a:fld>
            <a:endParaRPr lang="en-GB"/>
          </a:p>
        </p:txBody>
      </p:sp>
    </p:spTree>
    <p:extLst>
      <p:ext uri="{BB962C8B-B14F-4D97-AF65-F5344CB8AC3E}">
        <p14:creationId xmlns:p14="http://schemas.microsoft.com/office/powerpoint/2010/main" val="2007477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C4D96-931D-49CC-96E2-8BED9E570A4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22B7862-F348-4A87-8287-BBD92CBAF2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10D3E28-8A2E-410D-9140-11D8F8A21D71}"/>
              </a:ext>
            </a:extLst>
          </p:cNvPr>
          <p:cNvSpPr>
            <a:spLocks noGrp="1"/>
          </p:cNvSpPr>
          <p:nvPr>
            <p:ph type="dt" sz="half" idx="10"/>
          </p:nvPr>
        </p:nvSpPr>
        <p:spPr/>
        <p:txBody>
          <a:bodyPr/>
          <a:lstStyle/>
          <a:p>
            <a:fld id="{D0FE0D8C-CE4D-4B83-B2DC-AFC785293B82}" type="datetimeFigureOut">
              <a:rPr lang="en-GB" smtClean="0"/>
              <a:t>29/09/2025</a:t>
            </a:fld>
            <a:endParaRPr lang="en-GB"/>
          </a:p>
        </p:txBody>
      </p:sp>
      <p:sp>
        <p:nvSpPr>
          <p:cNvPr id="5" name="Footer Placeholder 4">
            <a:extLst>
              <a:ext uri="{FF2B5EF4-FFF2-40B4-BE49-F238E27FC236}">
                <a16:creationId xmlns:a16="http://schemas.microsoft.com/office/drawing/2014/main" id="{5BFC1983-7F88-409F-8E98-0E77335189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FCCF67-02C0-4A44-9D21-52BD676277D0}"/>
              </a:ext>
            </a:extLst>
          </p:cNvPr>
          <p:cNvSpPr>
            <a:spLocks noGrp="1"/>
          </p:cNvSpPr>
          <p:nvPr>
            <p:ph type="sldNum" sz="quarter" idx="12"/>
          </p:nvPr>
        </p:nvSpPr>
        <p:spPr/>
        <p:txBody>
          <a:bodyPr/>
          <a:lstStyle/>
          <a:p>
            <a:fld id="{C26BA2C5-B75D-43B0-8D9A-3335AB90A9B1}" type="slidenum">
              <a:rPr lang="en-GB" smtClean="0"/>
              <a:t>‹#›</a:t>
            </a:fld>
            <a:endParaRPr lang="en-GB"/>
          </a:p>
        </p:txBody>
      </p:sp>
    </p:spTree>
    <p:extLst>
      <p:ext uri="{BB962C8B-B14F-4D97-AF65-F5344CB8AC3E}">
        <p14:creationId xmlns:p14="http://schemas.microsoft.com/office/powerpoint/2010/main" val="2317171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62BE01-972D-4238-A811-21AFFE34B48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28DB347-E148-4F61-B645-B7360B0CA5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7EA7AE-DC23-436F-BB65-0B280922E17C}"/>
              </a:ext>
            </a:extLst>
          </p:cNvPr>
          <p:cNvSpPr>
            <a:spLocks noGrp="1"/>
          </p:cNvSpPr>
          <p:nvPr>
            <p:ph type="dt" sz="half" idx="10"/>
          </p:nvPr>
        </p:nvSpPr>
        <p:spPr/>
        <p:txBody>
          <a:bodyPr/>
          <a:lstStyle/>
          <a:p>
            <a:fld id="{D0FE0D8C-CE4D-4B83-B2DC-AFC785293B82}" type="datetimeFigureOut">
              <a:rPr lang="en-GB" smtClean="0"/>
              <a:t>29/09/2025</a:t>
            </a:fld>
            <a:endParaRPr lang="en-GB"/>
          </a:p>
        </p:txBody>
      </p:sp>
      <p:sp>
        <p:nvSpPr>
          <p:cNvPr id="5" name="Footer Placeholder 4">
            <a:extLst>
              <a:ext uri="{FF2B5EF4-FFF2-40B4-BE49-F238E27FC236}">
                <a16:creationId xmlns:a16="http://schemas.microsoft.com/office/drawing/2014/main" id="{576CAD06-5A79-44CB-99BA-F1797D4502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8D286D-6EB3-42FD-90ED-764AF44756B5}"/>
              </a:ext>
            </a:extLst>
          </p:cNvPr>
          <p:cNvSpPr>
            <a:spLocks noGrp="1"/>
          </p:cNvSpPr>
          <p:nvPr>
            <p:ph type="sldNum" sz="quarter" idx="12"/>
          </p:nvPr>
        </p:nvSpPr>
        <p:spPr/>
        <p:txBody>
          <a:bodyPr/>
          <a:lstStyle/>
          <a:p>
            <a:fld id="{C26BA2C5-B75D-43B0-8D9A-3335AB90A9B1}" type="slidenum">
              <a:rPr lang="en-GB" smtClean="0"/>
              <a:t>‹#›</a:t>
            </a:fld>
            <a:endParaRPr lang="en-GB"/>
          </a:p>
        </p:txBody>
      </p:sp>
    </p:spTree>
    <p:extLst>
      <p:ext uri="{BB962C8B-B14F-4D97-AF65-F5344CB8AC3E}">
        <p14:creationId xmlns:p14="http://schemas.microsoft.com/office/powerpoint/2010/main" val="2138750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DA050-631C-4DDA-9293-29817C9DCE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6523F6-0610-4DDF-B837-D650D93536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8490C6-13CC-4400-A56B-6E29E968464A}"/>
              </a:ext>
            </a:extLst>
          </p:cNvPr>
          <p:cNvSpPr>
            <a:spLocks noGrp="1"/>
          </p:cNvSpPr>
          <p:nvPr>
            <p:ph type="dt" sz="half" idx="10"/>
          </p:nvPr>
        </p:nvSpPr>
        <p:spPr/>
        <p:txBody>
          <a:bodyPr/>
          <a:lstStyle/>
          <a:p>
            <a:fld id="{D0FE0D8C-CE4D-4B83-B2DC-AFC785293B82}" type="datetimeFigureOut">
              <a:rPr lang="en-GB" smtClean="0"/>
              <a:t>29/09/2025</a:t>
            </a:fld>
            <a:endParaRPr lang="en-GB"/>
          </a:p>
        </p:txBody>
      </p:sp>
      <p:sp>
        <p:nvSpPr>
          <p:cNvPr id="5" name="Footer Placeholder 4">
            <a:extLst>
              <a:ext uri="{FF2B5EF4-FFF2-40B4-BE49-F238E27FC236}">
                <a16:creationId xmlns:a16="http://schemas.microsoft.com/office/drawing/2014/main" id="{6E29EEEE-472B-447F-9CBF-1AA9513567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B8B47C-6348-4B73-95F0-024A65AC91A7}"/>
              </a:ext>
            </a:extLst>
          </p:cNvPr>
          <p:cNvSpPr>
            <a:spLocks noGrp="1"/>
          </p:cNvSpPr>
          <p:nvPr>
            <p:ph type="sldNum" sz="quarter" idx="12"/>
          </p:nvPr>
        </p:nvSpPr>
        <p:spPr/>
        <p:txBody>
          <a:bodyPr/>
          <a:lstStyle/>
          <a:p>
            <a:fld id="{C26BA2C5-B75D-43B0-8D9A-3335AB90A9B1}" type="slidenum">
              <a:rPr lang="en-GB" smtClean="0"/>
              <a:t>‹#›</a:t>
            </a:fld>
            <a:endParaRPr lang="en-GB"/>
          </a:p>
        </p:txBody>
      </p:sp>
    </p:spTree>
    <p:extLst>
      <p:ext uri="{BB962C8B-B14F-4D97-AF65-F5344CB8AC3E}">
        <p14:creationId xmlns:p14="http://schemas.microsoft.com/office/powerpoint/2010/main" val="4252733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8B064-287C-411E-B662-6BE6D94AD0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28A4931-9DDE-423E-B18C-D5C31C2EA0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11C9A6-802D-4285-B2AF-4D8D5BBE5CD9}"/>
              </a:ext>
            </a:extLst>
          </p:cNvPr>
          <p:cNvSpPr>
            <a:spLocks noGrp="1"/>
          </p:cNvSpPr>
          <p:nvPr>
            <p:ph type="dt" sz="half" idx="10"/>
          </p:nvPr>
        </p:nvSpPr>
        <p:spPr/>
        <p:txBody>
          <a:bodyPr/>
          <a:lstStyle/>
          <a:p>
            <a:fld id="{D0FE0D8C-CE4D-4B83-B2DC-AFC785293B82}" type="datetimeFigureOut">
              <a:rPr lang="en-GB" smtClean="0"/>
              <a:t>29/09/2025</a:t>
            </a:fld>
            <a:endParaRPr lang="en-GB"/>
          </a:p>
        </p:txBody>
      </p:sp>
      <p:sp>
        <p:nvSpPr>
          <p:cNvPr id="5" name="Footer Placeholder 4">
            <a:extLst>
              <a:ext uri="{FF2B5EF4-FFF2-40B4-BE49-F238E27FC236}">
                <a16:creationId xmlns:a16="http://schemas.microsoft.com/office/drawing/2014/main" id="{72685473-B81B-49D7-AC11-B98E8CDD3C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AB7332-0D16-4CC2-9833-D1617DDF880C}"/>
              </a:ext>
            </a:extLst>
          </p:cNvPr>
          <p:cNvSpPr>
            <a:spLocks noGrp="1"/>
          </p:cNvSpPr>
          <p:nvPr>
            <p:ph type="sldNum" sz="quarter" idx="12"/>
          </p:nvPr>
        </p:nvSpPr>
        <p:spPr/>
        <p:txBody>
          <a:bodyPr/>
          <a:lstStyle/>
          <a:p>
            <a:fld id="{C26BA2C5-B75D-43B0-8D9A-3335AB90A9B1}" type="slidenum">
              <a:rPr lang="en-GB" smtClean="0"/>
              <a:t>‹#›</a:t>
            </a:fld>
            <a:endParaRPr lang="en-GB"/>
          </a:p>
        </p:txBody>
      </p:sp>
    </p:spTree>
    <p:extLst>
      <p:ext uri="{BB962C8B-B14F-4D97-AF65-F5344CB8AC3E}">
        <p14:creationId xmlns:p14="http://schemas.microsoft.com/office/powerpoint/2010/main" val="3347485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F2873-B39C-477A-8DC2-7D41EA55169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D09DE3-53C1-4E9F-98AE-0030198104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37F2712-6D8F-42DC-95E1-6A2C28C5BC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54EAB1F-6382-4BC2-9E43-4A16EA24717B}"/>
              </a:ext>
            </a:extLst>
          </p:cNvPr>
          <p:cNvSpPr>
            <a:spLocks noGrp="1"/>
          </p:cNvSpPr>
          <p:nvPr>
            <p:ph type="dt" sz="half" idx="10"/>
          </p:nvPr>
        </p:nvSpPr>
        <p:spPr/>
        <p:txBody>
          <a:bodyPr/>
          <a:lstStyle/>
          <a:p>
            <a:fld id="{D0FE0D8C-CE4D-4B83-B2DC-AFC785293B82}" type="datetimeFigureOut">
              <a:rPr lang="en-GB" smtClean="0"/>
              <a:t>29/09/2025</a:t>
            </a:fld>
            <a:endParaRPr lang="en-GB"/>
          </a:p>
        </p:txBody>
      </p:sp>
      <p:sp>
        <p:nvSpPr>
          <p:cNvPr id="6" name="Footer Placeholder 5">
            <a:extLst>
              <a:ext uri="{FF2B5EF4-FFF2-40B4-BE49-F238E27FC236}">
                <a16:creationId xmlns:a16="http://schemas.microsoft.com/office/drawing/2014/main" id="{A08D685D-A336-4D86-94F7-20A03BBF7B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394C54-3BED-456B-93EC-0E271683A7A5}"/>
              </a:ext>
            </a:extLst>
          </p:cNvPr>
          <p:cNvSpPr>
            <a:spLocks noGrp="1"/>
          </p:cNvSpPr>
          <p:nvPr>
            <p:ph type="sldNum" sz="quarter" idx="12"/>
          </p:nvPr>
        </p:nvSpPr>
        <p:spPr/>
        <p:txBody>
          <a:bodyPr/>
          <a:lstStyle/>
          <a:p>
            <a:fld id="{C26BA2C5-B75D-43B0-8D9A-3335AB90A9B1}" type="slidenum">
              <a:rPr lang="en-GB" smtClean="0"/>
              <a:t>‹#›</a:t>
            </a:fld>
            <a:endParaRPr lang="en-GB"/>
          </a:p>
        </p:txBody>
      </p:sp>
    </p:spTree>
    <p:extLst>
      <p:ext uri="{BB962C8B-B14F-4D97-AF65-F5344CB8AC3E}">
        <p14:creationId xmlns:p14="http://schemas.microsoft.com/office/powerpoint/2010/main" val="2227372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E6268-63E1-44C6-AD52-D05A8A503FF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46AFDD1-AB48-4C37-B881-2233B6798F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07F4AC-7D45-4838-95C2-18F82AE565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9E11019-866B-4CAC-BBB4-FBDFA4D226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0248C3-D776-4977-BFF6-D3632C5AFF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0E3857B-FB3D-4770-BE10-F3B268AC4D3D}"/>
              </a:ext>
            </a:extLst>
          </p:cNvPr>
          <p:cNvSpPr>
            <a:spLocks noGrp="1"/>
          </p:cNvSpPr>
          <p:nvPr>
            <p:ph type="dt" sz="half" idx="10"/>
          </p:nvPr>
        </p:nvSpPr>
        <p:spPr/>
        <p:txBody>
          <a:bodyPr/>
          <a:lstStyle/>
          <a:p>
            <a:fld id="{D0FE0D8C-CE4D-4B83-B2DC-AFC785293B82}" type="datetimeFigureOut">
              <a:rPr lang="en-GB" smtClean="0"/>
              <a:t>29/09/2025</a:t>
            </a:fld>
            <a:endParaRPr lang="en-GB"/>
          </a:p>
        </p:txBody>
      </p:sp>
      <p:sp>
        <p:nvSpPr>
          <p:cNvPr id="8" name="Footer Placeholder 7">
            <a:extLst>
              <a:ext uri="{FF2B5EF4-FFF2-40B4-BE49-F238E27FC236}">
                <a16:creationId xmlns:a16="http://schemas.microsoft.com/office/drawing/2014/main" id="{C732DCC7-EF2C-40FC-BE9F-8315691EA05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84575D6-8825-4BA0-B459-E537E0F2F887}"/>
              </a:ext>
            </a:extLst>
          </p:cNvPr>
          <p:cNvSpPr>
            <a:spLocks noGrp="1"/>
          </p:cNvSpPr>
          <p:nvPr>
            <p:ph type="sldNum" sz="quarter" idx="12"/>
          </p:nvPr>
        </p:nvSpPr>
        <p:spPr/>
        <p:txBody>
          <a:bodyPr/>
          <a:lstStyle/>
          <a:p>
            <a:fld id="{C26BA2C5-B75D-43B0-8D9A-3335AB90A9B1}" type="slidenum">
              <a:rPr lang="en-GB" smtClean="0"/>
              <a:t>‹#›</a:t>
            </a:fld>
            <a:endParaRPr lang="en-GB"/>
          </a:p>
        </p:txBody>
      </p:sp>
    </p:spTree>
    <p:extLst>
      <p:ext uri="{BB962C8B-B14F-4D97-AF65-F5344CB8AC3E}">
        <p14:creationId xmlns:p14="http://schemas.microsoft.com/office/powerpoint/2010/main" val="324809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3DCDB-F234-4805-B301-02DDB6C0B84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339102E-D35F-4D1E-8D9F-39F59487E3D0}"/>
              </a:ext>
            </a:extLst>
          </p:cNvPr>
          <p:cNvSpPr>
            <a:spLocks noGrp="1"/>
          </p:cNvSpPr>
          <p:nvPr>
            <p:ph type="dt" sz="half" idx="10"/>
          </p:nvPr>
        </p:nvSpPr>
        <p:spPr/>
        <p:txBody>
          <a:bodyPr/>
          <a:lstStyle/>
          <a:p>
            <a:fld id="{D0FE0D8C-CE4D-4B83-B2DC-AFC785293B82}" type="datetimeFigureOut">
              <a:rPr lang="en-GB" smtClean="0"/>
              <a:t>29/09/2025</a:t>
            </a:fld>
            <a:endParaRPr lang="en-GB"/>
          </a:p>
        </p:txBody>
      </p:sp>
      <p:sp>
        <p:nvSpPr>
          <p:cNvPr id="4" name="Footer Placeholder 3">
            <a:extLst>
              <a:ext uri="{FF2B5EF4-FFF2-40B4-BE49-F238E27FC236}">
                <a16:creationId xmlns:a16="http://schemas.microsoft.com/office/drawing/2014/main" id="{3144A3C8-71EB-420B-9CCE-0985FAAC4F7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DB4DF9D-B357-4CF1-A3CE-D076F0B22872}"/>
              </a:ext>
            </a:extLst>
          </p:cNvPr>
          <p:cNvSpPr>
            <a:spLocks noGrp="1"/>
          </p:cNvSpPr>
          <p:nvPr>
            <p:ph type="sldNum" sz="quarter" idx="12"/>
          </p:nvPr>
        </p:nvSpPr>
        <p:spPr/>
        <p:txBody>
          <a:bodyPr/>
          <a:lstStyle/>
          <a:p>
            <a:fld id="{C26BA2C5-B75D-43B0-8D9A-3335AB90A9B1}" type="slidenum">
              <a:rPr lang="en-GB" smtClean="0"/>
              <a:t>‹#›</a:t>
            </a:fld>
            <a:endParaRPr lang="en-GB"/>
          </a:p>
        </p:txBody>
      </p:sp>
    </p:spTree>
    <p:extLst>
      <p:ext uri="{BB962C8B-B14F-4D97-AF65-F5344CB8AC3E}">
        <p14:creationId xmlns:p14="http://schemas.microsoft.com/office/powerpoint/2010/main" val="2154453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D0CE83-C649-4944-B25F-97DB2922262B}"/>
              </a:ext>
            </a:extLst>
          </p:cNvPr>
          <p:cNvSpPr>
            <a:spLocks noGrp="1"/>
          </p:cNvSpPr>
          <p:nvPr>
            <p:ph type="dt" sz="half" idx="10"/>
          </p:nvPr>
        </p:nvSpPr>
        <p:spPr/>
        <p:txBody>
          <a:bodyPr/>
          <a:lstStyle/>
          <a:p>
            <a:fld id="{D0FE0D8C-CE4D-4B83-B2DC-AFC785293B82}" type="datetimeFigureOut">
              <a:rPr lang="en-GB" smtClean="0"/>
              <a:t>29/09/2025</a:t>
            </a:fld>
            <a:endParaRPr lang="en-GB"/>
          </a:p>
        </p:txBody>
      </p:sp>
      <p:sp>
        <p:nvSpPr>
          <p:cNvPr id="3" name="Footer Placeholder 2">
            <a:extLst>
              <a:ext uri="{FF2B5EF4-FFF2-40B4-BE49-F238E27FC236}">
                <a16:creationId xmlns:a16="http://schemas.microsoft.com/office/drawing/2014/main" id="{135720AF-FAFF-46A0-B358-5E543D7DF5C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C5541C-DE47-46D5-B019-A77DF6F02906}"/>
              </a:ext>
            </a:extLst>
          </p:cNvPr>
          <p:cNvSpPr>
            <a:spLocks noGrp="1"/>
          </p:cNvSpPr>
          <p:nvPr>
            <p:ph type="sldNum" sz="quarter" idx="12"/>
          </p:nvPr>
        </p:nvSpPr>
        <p:spPr/>
        <p:txBody>
          <a:bodyPr/>
          <a:lstStyle/>
          <a:p>
            <a:fld id="{C26BA2C5-B75D-43B0-8D9A-3335AB90A9B1}" type="slidenum">
              <a:rPr lang="en-GB" smtClean="0"/>
              <a:t>‹#›</a:t>
            </a:fld>
            <a:endParaRPr lang="en-GB"/>
          </a:p>
        </p:txBody>
      </p:sp>
    </p:spTree>
    <p:extLst>
      <p:ext uri="{BB962C8B-B14F-4D97-AF65-F5344CB8AC3E}">
        <p14:creationId xmlns:p14="http://schemas.microsoft.com/office/powerpoint/2010/main" val="491633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0209B-3C0F-4BD5-A691-3014410245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5B08942-34C2-4644-B5CD-588B47753A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356D0C2-293E-4456-A733-91BE6020C7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710F6-5D1E-45AE-A33D-1991DE929A60}"/>
              </a:ext>
            </a:extLst>
          </p:cNvPr>
          <p:cNvSpPr>
            <a:spLocks noGrp="1"/>
          </p:cNvSpPr>
          <p:nvPr>
            <p:ph type="dt" sz="half" idx="10"/>
          </p:nvPr>
        </p:nvSpPr>
        <p:spPr/>
        <p:txBody>
          <a:bodyPr/>
          <a:lstStyle/>
          <a:p>
            <a:fld id="{D0FE0D8C-CE4D-4B83-B2DC-AFC785293B82}" type="datetimeFigureOut">
              <a:rPr lang="en-GB" smtClean="0"/>
              <a:t>29/09/2025</a:t>
            </a:fld>
            <a:endParaRPr lang="en-GB"/>
          </a:p>
        </p:txBody>
      </p:sp>
      <p:sp>
        <p:nvSpPr>
          <p:cNvPr id="6" name="Footer Placeholder 5">
            <a:extLst>
              <a:ext uri="{FF2B5EF4-FFF2-40B4-BE49-F238E27FC236}">
                <a16:creationId xmlns:a16="http://schemas.microsoft.com/office/drawing/2014/main" id="{3089BB6C-65FE-4F86-AA77-7D424E83A5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3BD3625-9B0D-4B94-AB43-08D9912E0B00}"/>
              </a:ext>
            </a:extLst>
          </p:cNvPr>
          <p:cNvSpPr>
            <a:spLocks noGrp="1"/>
          </p:cNvSpPr>
          <p:nvPr>
            <p:ph type="sldNum" sz="quarter" idx="12"/>
          </p:nvPr>
        </p:nvSpPr>
        <p:spPr/>
        <p:txBody>
          <a:bodyPr/>
          <a:lstStyle/>
          <a:p>
            <a:fld id="{C26BA2C5-B75D-43B0-8D9A-3335AB90A9B1}" type="slidenum">
              <a:rPr lang="en-GB" smtClean="0"/>
              <a:t>‹#›</a:t>
            </a:fld>
            <a:endParaRPr lang="en-GB"/>
          </a:p>
        </p:txBody>
      </p:sp>
    </p:spTree>
    <p:extLst>
      <p:ext uri="{BB962C8B-B14F-4D97-AF65-F5344CB8AC3E}">
        <p14:creationId xmlns:p14="http://schemas.microsoft.com/office/powerpoint/2010/main" val="746446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D50EC-909C-4DE4-8CC5-13DF07B2FA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605475-4FA2-4BC9-B016-E6756187D0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AFA064-7277-4EA8-AA79-45753A3F0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EB23F8-F512-4EAB-9A16-CA8F8380F38B}"/>
              </a:ext>
            </a:extLst>
          </p:cNvPr>
          <p:cNvSpPr>
            <a:spLocks noGrp="1"/>
          </p:cNvSpPr>
          <p:nvPr>
            <p:ph type="dt" sz="half" idx="10"/>
          </p:nvPr>
        </p:nvSpPr>
        <p:spPr/>
        <p:txBody>
          <a:bodyPr/>
          <a:lstStyle/>
          <a:p>
            <a:fld id="{D0FE0D8C-CE4D-4B83-B2DC-AFC785293B82}" type="datetimeFigureOut">
              <a:rPr lang="en-GB" smtClean="0"/>
              <a:t>29/09/2025</a:t>
            </a:fld>
            <a:endParaRPr lang="en-GB"/>
          </a:p>
        </p:txBody>
      </p:sp>
      <p:sp>
        <p:nvSpPr>
          <p:cNvPr id="6" name="Footer Placeholder 5">
            <a:extLst>
              <a:ext uri="{FF2B5EF4-FFF2-40B4-BE49-F238E27FC236}">
                <a16:creationId xmlns:a16="http://schemas.microsoft.com/office/drawing/2014/main" id="{729063E8-DE9E-406B-8D3C-FA2A3B2F06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50FDBF4-3F03-40E9-B002-4C23559D6585}"/>
              </a:ext>
            </a:extLst>
          </p:cNvPr>
          <p:cNvSpPr>
            <a:spLocks noGrp="1"/>
          </p:cNvSpPr>
          <p:nvPr>
            <p:ph type="sldNum" sz="quarter" idx="12"/>
          </p:nvPr>
        </p:nvSpPr>
        <p:spPr/>
        <p:txBody>
          <a:bodyPr/>
          <a:lstStyle/>
          <a:p>
            <a:fld id="{C26BA2C5-B75D-43B0-8D9A-3335AB90A9B1}" type="slidenum">
              <a:rPr lang="en-GB" smtClean="0"/>
              <a:t>‹#›</a:t>
            </a:fld>
            <a:endParaRPr lang="en-GB"/>
          </a:p>
        </p:txBody>
      </p:sp>
    </p:spTree>
    <p:extLst>
      <p:ext uri="{BB962C8B-B14F-4D97-AF65-F5344CB8AC3E}">
        <p14:creationId xmlns:p14="http://schemas.microsoft.com/office/powerpoint/2010/main" val="358493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4F9434-5309-426F-A27D-A9829D6015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AA2C50-D89A-494D-AEF5-A3395590EC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B6CB29-7C90-4806-97A7-0764DE743F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FE0D8C-CE4D-4B83-B2DC-AFC785293B82}" type="datetimeFigureOut">
              <a:rPr lang="en-GB" smtClean="0"/>
              <a:t>29/09/2025</a:t>
            </a:fld>
            <a:endParaRPr lang="en-GB"/>
          </a:p>
        </p:txBody>
      </p:sp>
      <p:sp>
        <p:nvSpPr>
          <p:cNvPr id="5" name="Footer Placeholder 4">
            <a:extLst>
              <a:ext uri="{FF2B5EF4-FFF2-40B4-BE49-F238E27FC236}">
                <a16:creationId xmlns:a16="http://schemas.microsoft.com/office/drawing/2014/main" id="{2D8BF448-48C7-4A35-95FA-07BF0CD6AF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A8C025B-7F5E-471D-A9E2-F255383234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BA2C5-B75D-43B0-8D9A-3335AB90A9B1}" type="slidenum">
              <a:rPr lang="en-GB" smtClean="0"/>
              <a:t>‹#›</a:t>
            </a:fld>
            <a:endParaRPr lang="en-GB"/>
          </a:p>
        </p:txBody>
      </p:sp>
    </p:spTree>
    <p:extLst>
      <p:ext uri="{BB962C8B-B14F-4D97-AF65-F5344CB8AC3E}">
        <p14:creationId xmlns:p14="http://schemas.microsoft.com/office/powerpoint/2010/main" val="40655118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Appointeeships.Team@calderdale.gov.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48FB2-0A0B-4796-A5AC-CB14D6CF073F}"/>
              </a:ext>
            </a:extLst>
          </p:cNvPr>
          <p:cNvSpPr>
            <a:spLocks noGrp="1"/>
          </p:cNvSpPr>
          <p:nvPr>
            <p:ph type="ctrTitle"/>
          </p:nvPr>
        </p:nvSpPr>
        <p:spPr>
          <a:xfrm>
            <a:off x="1524000" y="3255961"/>
            <a:ext cx="9144000" cy="1248927"/>
          </a:xfrm>
        </p:spPr>
        <p:txBody>
          <a:bodyPr>
            <a:normAutofit/>
          </a:bodyPr>
          <a:lstStyle/>
          <a:p>
            <a:r>
              <a:rPr lang="en-GB" sz="6600" dirty="0" err="1"/>
              <a:t>Appointeeships</a:t>
            </a:r>
            <a:r>
              <a:rPr lang="en-GB" sz="6600" dirty="0"/>
              <a:t> Team</a:t>
            </a:r>
          </a:p>
        </p:txBody>
      </p:sp>
      <p:sp>
        <p:nvSpPr>
          <p:cNvPr id="3" name="Subtitle 2">
            <a:extLst>
              <a:ext uri="{FF2B5EF4-FFF2-40B4-BE49-F238E27FC236}">
                <a16:creationId xmlns:a16="http://schemas.microsoft.com/office/drawing/2014/main" id="{4CD3197C-B591-4FB5-BCD5-0073212C489A}"/>
              </a:ext>
            </a:extLst>
          </p:cNvPr>
          <p:cNvSpPr>
            <a:spLocks noGrp="1"/>
          </p:cNvSpPr>
          <p:nvPr>
            <p:ph type="subTitle" idx="1"/>
          </p:nvPr>
        </p:nvSpPr>
        <p:spPr/>
        <p:txBody>
          <a:bodyPr/>
          <a:lstStyle/>
          <a:p>
            <a:endParaRPr lang="en-GB" dirty="0"/>
          </a:p>
          <a:p>
            <a:endParaRPr lang="en-GB" dirty="0"/>
          </a:p>
        </p:txBody>
      </p:sp>
      <p:pic>
        <p:nvPicPr>
          <p:cNvPr id="1026" name="Picture 2" descr="signature">
            <a:extLst>
              <a:ext uri="{FF2B5EF4-FFF2-40B4-BE49-F238E27FC236}">
                <a16:creationId xmlns:a16="http://schemas.microsoft.com/office/drawing/2014/main" id="{7279D3B1-9683-454E-8425-9C2F866B0E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9158" y="1122363"/>
            <a:ext cx="3727939" cy="1392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9048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42C23D-1079-4342-BA40-4A8ADC6817DF}"/>
              </a:ext>
            </a:extLst>
          </p:cNvPr>
          <p:cNvSpPr>
            <a:spLocks noGrp="1"/>
          </p:cNvSpPr>
          <p:nvPr>
            <p:ph type="title"/>
          </p:nvPr>
        </p:nvSpPr>
        <p:spPr>
          <a:xfrm>
            <a:off x="686834" y="1153572"/>
            <a:ext cx="3200400" cy="4461163"/>
          </a:xfrm>
          <a:solidFill>
            <a:schemeClr val="accent6"/>
          </a:solidFill>
        </p:spPr>
        <p:txBody>
          <a:bodyPr>
            <a:normAutofit/>
          </a:bodyPr>
          <a:lstStyle/>
          <a:p>
            <a:r>
              <a:rPr lang="en-GB" dirty="0">
                <a:solidFill>
                  <a:srgbClr val="FFFFFF"/>
                </a:solidFill>
              </a:rPr>
              <a:t>Colleagues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720F4B7-739E-45EE-874E-4FBB4CE5455E}"/>
              </a:ext>
            </a:extLst>
          </p:cNvPr>
          <p:cNvSpPr>
            <a:spLocks noGrp="1"/>
          </p:cNvSpPr>
          <p:nvPr>
            <p:ph idx="1"/>
          </p:nvPr>
        </p:nvSpPr>
        <p:spPr>
          <a:xfrm>
            <a:off x="4447308" y="591344"/>
            <a:ext cx="6906491" cy="5585619"/>
          </a:xfrm>
        </p:spPr>
        <p:txBody>
          <a:bodyPr anchor="ctr">
            <a:normAutofit lnSpcReduction="10000"/>
          </a:bodyPr>
          <a:lstStyle/>
          <a:p>
            <a:r>
              <a:rPr lang="en-GB" dirty="0"/>
              <a:t>Louise Traviss – </a:t>
            </a:r>
            <a:r>
              <a:rPr lang="en-GB" dirty="0" err="1"/>
              <a:t>Appointeeships</a:t>
            </a:r>
            <a:r>
              <a:rPr lang="en-GB" dirty="0"/>
              <a:t>/Deputyship Officer</a:t>
            </a:r>
          </a:p>
          <a:p>
            <a:r>
              <a:rPr lang="en-GB" dirty="0"/>
              <a:t>Jane Kilner – </a:t>
            </a:r>
            <a:r>
              <a:rPr lang="en-GB" dirty="0" err="1"/>
              <a:t>Appointeeships</a:t>
            </a:r>
            <a:r>
              <a:rPr lang="en-GB" dirty="0"/>
              <a:t>/Deputyship Officer</a:t>
            </a:r>
          </a:p>
          <a:p>
            <a:r>
              <a:rPr lang="en-GB" dirty="0"/>
              <a:t>Sharon Hoggarth – </a:t>
            </a:r>
            <a:r>
              <a:rPr lang="en-GB" dirty="0" err="1"/>
              <a:t>Appointeeships</a:t>
            </a:r>
            <a:r>
              <a:rPr lang="en-GB" dirty="0"/>
              <a:t> Officer</a:t>
            </a:r>
          </a:p>
          <a:p>
            <a:r>
              <a:rPr lang="en-GB" dirty="0"/>
              <a:t>Cindy Benn – </a:t>
            </a:r>
            <a:r>
              <a:rPr lang="en-GB" dirty="0" err="1"/>
              <a:t>Appointeeships</a:t>
            </a:r>
            <a:r>
              <a:rPr lang="en-GB" dirty="0"/>
              <a:t> Support Officer</a:t>
            </a:r>
          </a:p>
          <a:p>
            <a:endParaRPr lang="en-GB" dirty="0"/>
          </a:p>
          <a:p>
            <a:r>
              <a:rPr lang="en-GB" dirty="0"/>
              <a:t>Michelle Neville-Cooper – Team Manager</a:t>
            </a:r>
          </a:p>
          <a:p>
            <a:endParaRPr lang="en-GB" dirty="0"/>
          </a:p>
          <a:p>
            <a:r>
              <a:rPr lang="en-GB" sz="2000" dirty="0"/>
              <a:t>CONTACT:  </a:t>
            </a:r>
            <a:r>
              <a:rPr lang="en-GB" sz="2000" dirty="0">
                <a:hlinkClick r:id="rId2"/>
              </a:rPr>
              <a:t>Appointeeships.Team@calderdale.gov.uk</a:t>
            </a:r>
            <a:endParaRPr lang="en-GB" sz="2000" dirty="0"/>
          </a:p>
          <a:p>
            <a:r>
              <a:rPr lang="en-GB" sz="2000" dirty="0"/>
              <a:t>01422 392159 (professionals and emergencies only – otherwise please contact the team via email address above)</a:t>
            </a:r>
          </a:p>
        </p:txBody>
      </p:sp>
    </p:spTree>
    <p:extLst>
      <p:ext uri="{BB962C8B-B14F-4D97-AF65-F5344CB8AC3E}">
        <p14:creationId xmlns:p14="http://schemas.microsoft.com/office/powerpoint/2010/main" val="1275281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AE69B-2F7D-43C8-BA37-56D0E231A937}"/>
              </a:ext>
            </a:extLst>
          </p:cNvPr>
          <p:cNvSpPr>
            <a:spLocks noGrp="1"/>
          </p:cNvSpPr>
          <p:nvPr>
            <p:ph type="title"/>
          </p:nvPr>
        </p:nvSpPr>
        <p:spPr/>
        <p:txBody>
          <a:bodyPr/>
          <a:lstStyle/>
          <a:p>
            <a:r>
              <a:rPr lang="en-GB" dirty="0"/>
              <a:t>The </a:t>
            </a:r>
            <a:r>
              <a:rPr lang="en-GB" dirty="0" err="1"/>
              <a:t>Appointeeships</a:t>
            </a:r>
            <a:r>
              <a:rPr lang="en-GB" dirty="0"/>
              <a:t> Team</a:t>
            </a:r>
          </a:p>
        </p:txBody>
      </p:sp>
      <p:sp>
        <p:nvSpPr>
          <p:cNvPr id="3" name="Content Placeholder 2">
            <a:extLst>
              <a:ext uri="{FF2B5EF4-FFF2-40B4-BE49-F238E27FC236}">
                <a16:creationId xmlns:a16="http://schemas.microsoft.com/office/drawing/2014/main" id="{768661FD-82CC-4FC5-896A-CEE92B9BB910}"/>
              </a:ext>
            </a:extLst>
          </p:cNvPr>
          <p:cNvSpPr>
            <a:spLocks noGrp="1"/>
          </p:cNvSpPr>
          <p:nvPr>
            <p:ph idx="1"/>
          </p:nvPr>
        </p:nvSpPr>
        <p:spPr/>
        <p:txBody>
          <a:bodyPr>
            <a:normAutofit/>
          </a:bodyPr>
          <a:lstStyle/>
          <a:p>
            <a:r>
              <a:rPr lang="en-GB" sz="2000" dirty="0"/>
              <a:t>The </a:t>
            </a:r>
            <a:r>
              <a:rPr lang="en-GB" sz="2000" dirty="0" err="1"/>
              <a:t>Appointeeships</a:t>
            </a:r>
            <a:r>
              <a:rPr lang="en-GB" sz="2000" dirty="0"/>
              <a:t> Team are a Calderdale Council service offering assistance to people who are who have been assessed as lacking the mental capacity to manage their own finances and state benefit claims and have no other person willing to take on the role. </a:t>
            </a:r>
          </a:p>
          <a:p>
            <a:pPr marL="0" indent="0">
              <a:buNone/>
            </a:pPr>
            <a:endParaRPr lang="en-GB" sz="2000" dirty="0"/>
          </a:p>
          <a:p>
            <a:r>
              <a:rPr lang="en-GB" sz="2000" dirty="0"/>
              <a:t>The team act as corporate appointee per the Department for Work and Pensions, (DWP), guidelines and regulations.</a:t>
            </a:r>
          </a:p>
          <a:p>
            <a:pPr marL="0" indent="0">
              <a:buNone/>
            </a:pPr>
            <a:endParaRPr lang="en-GB" sz="2000" dirty="0"/>
          </a:p>
          <a:p>
            <a:r>
              <a:rPr lang="en-GB" sz="2000" dirty="0"/>
              <a:t>There is currently no charge made by CMBC for acting as corporate appointee, (this is under review at present).</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347135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8F3D1-48A0-4A13-8071-4D56989B4003}"/>
              </a:ext>
            </a:extLst>
          </p:cNvPr>
          <p:cNvSpPr>
            <a:spLocks noGrp="1"/>
          </p:cNvSpPr>
          <p:nvPr>
            <p:ph type="title"/>
          </p:nvPr>
        </p:nvSpPr>
        <p:spPr/>
        <p:txBody>
          <a:bodyPr/>
          <a:lstStyle/>
          <a:p>
            <a:r>
              <a:rPr lang="en-GB" dirty="0"/>
              <a:t>DWP </a:t>
            </a:r>
            <a:r>
              <a:rPr lang="en-GB" sz="2800" dirty="0"/>
              <a:t>state:</a:t>
            </a:r>
            <a:endParaRPr lang="en-GB" dirty="0"/>
          </a:p>
        </p:txBody>
      </p:sp>
      <p:sp>
        <p:nvSpPr>
          <p:cNvPr id="3" name="Content Placeholder 2">
            <a:extLst>
              <a:ext uri="{FF2B5EF4-FFF2-40B4-BE49-F238E27FC236}">
                <a16:creationId xmlns:a16="http://schemas.microsoft.com/office/drawing/2014/main" id="{858C66F4-B7B7-4994-8C75-249917A4BD5D}"/>
              </a:ext>
            </a:extLst>
          </p:cNvPr>
          <p:cNvSpPr>
            <a:spLocks noGrp="1"/>
          </p:cNvSpPr>
          <p:nvPr>
            <p:ph idx="1"/>
          </p:nvPr>
        </p:nvSpPr>
        <p:spPr/>
        <p:txBody>
          <a:bodyPr>
            <a:normAutofit/>
          </a:bodyPr>
          <a:lstStyle/>
          <a:p>
            <a:r>
              <a:rPr lang="en-GB" sz="2000" dirty="0"/>
              <a:t>The appointee becomes fully responsible for acting on the customer’s behalf in all the customer’s dealings with the Department.</a:t>
            </a:r>
          </a:p>
          <a:p>
            <a:r>
              <a:rPr lang="en-GB" sz="2000" dirty="0"/>
              <a:t>An appointee is not appropriate if the customer is simply unable to get to the bank, building society.</a:t>
            </a:r>
          </a:p>
          <a:p>
            <a:r>
              <a:rPr lang="en-GB" sz="2000" dirty="0"/>
              <a:t>An appointment must never be made because it is ‘convenient’.</a:t>
            </a:r>
          </a:p>
          <a:p>
            <a:r>
              <a:rPr lang="en-GB" sz="2000" dirty="0"/>
              <a:t>If the customer is mentally capable but is severely disabled </a:t>
            </a:r>
            <a:r>
              <a:rPr lang="en-GB" sz="2000" dirty="0" err="1"/>
              <a:t>appointeeship</a:t>
            </a:r>
            <a:r>
              <a:rPr lang="en-GB" sz="2000" dirty="0"/>
              <a:t> can be considered </a:t>
            </a:r>
            <a:r>
              <a:rPr lang="en-GB" sz="2000" dirty="0" err="1"/>
              <a:t>eg</a:t>
            </a:r>
            <a:r>
              <a:rPr lang="en-GB" sz="2000" dirty="0"/>
              <a:t> a person’s physical disability affects access to online banking or in the community or unable to physically sign documents.</a:t>
            </a:r>
          </a:p>
        </p:txBody>
      </p:sp>
    </p:spTree>
    <p:extLst>
      <p:ext uri="{BB962C8B-B14F-4D97-AF65-F5344CB8AC3E}">
        <p14:creationId xmlns:p14="http://schemas.microsoft.com/office/powerpoint/2010/main" val="2103697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33AA9-204C-4682-9DD5-359C72A17381}"/>
              </a:ext>
            </a:extLst>
          </p:cNvPr>
          <p:cNvSpPr>
            <a:spLocks noGrp="1"/>
          </p:cNvSpPr>
          <p:nvPr>
            <p:ph type="title"/>
          </p:nvPr>
        </p:nvSpPr>
        <p:spPr/>
        <p:txBody>
          <a:bodyPr/>
          <a:lstStyle/>
          <a:p>
            <a:r>
              <a:rPr lang="en-GB" dirty="0"/>
              <a:t>Making a Referral for </a:t>
            </a:r>
            <a:r>
              <a:rPr lang="en-GB" dirty="0" err="1"/>
              <a:t>Appointeeship</a:t>
            </a:r>
            <a:endParaRPr lang="en-GB" dirty="0"/>
          </a:p>
        </p:txBody>
      </p:sp>
      <p:sp>
        <p:nvSpPr>
          <p:cNvPr id="3" name="Content Placeholder 2">
            <a:extLst>
              <a:ext uri="{FF2B5EF4-FFF2-40B4-BE49-F238E27FC236}">
                <a16:creationId xmlns:a16="http://schemas.microsoft.com/office/drawing/2014/main" id="{92F3DD40-F2D1-45D6-9704-D01B149BAE74}"/>
              </a:ext>
            </a:extLst>
          </p:cNvPr>
          <p:cNvSpPr>
            <a:spLocks noGrp="1"/>
          </p:cNvSpPr>
          <p:nvPr>
            <p:ph idx="1"/>
          </p:nvPr>
        </p:nvSpPr>
        <p:spPr/>
        <p:txBody>
          <a:bodyPr>
            <a:normAutofit lnSpcReduction="10000"/>
          </a:bodyPr>
          <a:lstStyle/>
          <a:p>
            <a:r>
              <a:rPr lang="en-GB" dirty="0"/>
              <a:t>Currently done on the CIS system, </a:t>
            </a:r>
            <a:r>
              <a:rPr lang="en-GB" b="1" dirty="0"/>
              <a:t>all</a:t>
            </a:r>
            <a:r>
              <a:rPr lang="en-GB" dirty="0"/>
              <a:t> information requested on ‘CFS Info’ screens must be completed, especially in relation to state benefits, savings, private pensions and property owned, and residential status.  Otherwise, the referral cannot be fully considered and will cause delays not in the best interests of the individual.</a:t>
            </a:r>
          </a:p>
          <a:p>
            <a:r>
              <a:rPr lang="en-GB" dirty="0"/>
              <a:t>An MCA assessment and a Best Interests assessment must also be associated to the individuals CIS record for consideration alongside the referral.</a:t>
            </a:r>
          </a:p>
          <a:p>
            <a:r>
              <a:rPr lang="en-GB" dirty="0"/>
              <a:t>We also need to know why the referral is being made and what other less restrictive options have been considered before resorting to </a:t>
            </a:r>
            <a:r>
              <a:rPr lang="en-GB" dirty="0" err="1"/>
              <a:t>appointeeship</a:t>
            </a:r>
            <a:r>
              <a:rPr lang="en-GB" dirty="0"/>
              <a:t>.</a:t>
            </a:r>
          </a:p>
        </p:txBody>
      </p:sp>
    </p:spTree>
    <p:extLst>
      <p:ext uri="{BB962C8B-B14F-4D97-AF65-F5344CB8AC3E}">
        <p14:creationId xmlns:p14="http://schemas.microsoft.com/office/powerpoint/2010/main" val="103070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58444-CCA9-4D37-8D92-8A59562F8095}"/>
              </a:ext>
            </a:extLst>
          </p:cNvPr>
          <p:cNvSpPr>
            <a:spLocks noGrp="1"/>
          </p:cNvSpPr>
          <p:nvPr>
            <p:ph type="title"/>
          </p:nvPr>
        </p:nvSpPr>
        <p:spPr/>
        <p:txBody>
          <a:bodyPr/>
          <a:lstStyle/>
          <a:p>
            <a:r>
              <a:rPr lang="en-GB" dirty="0"/>
              <a:t>If a referral for </a:t>
            </a:r>
            <a:r>
              <a:rPr lang="en-GB" dirty="0" err="1"/>
              <a:t>appointeeship</a:t>
            </a:r>
            <a:r>
              <a:rPr lang="en-GB" dirty="0"/>
              <a:t> is accepted:</a:t>
            </a:r>
          </a:p>
        </p:txBody>
      </p:sp>
      <p:sp>
        <p:nvSpPr>
          <p:cNvPr id="3" name="Content Placeholder 2">
            <a:extLst>
              <a:ext uri="{FF2B5EF4-FFF2-40B4-BE49-F238E27FC236}">
                <a16:creationId xmlns:a16="http://schemas.microsoft.com/office/drawing/2014/main" id="{B223F284-3717-469E-828C-B07603500C8C}"/>
              </a:ext>
            </a:extLst>
          </p:cNvPr>
          <p:cNvSpPr>
            <a:spLocks noGrp="1"/>
          </p:cNvSpPr>
          <p:nvPr>
            <p:ph idx="1"/>
          </p:nvPr>
        </p:nvSpPr>
        <p:spPr/>
        <p:txBody>
          <a:bodyPr>
            <a:normAutofit/>
          </a:bodyPr>
          <a:lstStyle/>
          <a:p>
            <a:r>
              <a:rPr lang="en-GB" sz="2200" dirty="0"/>
              <a:t>The appropriate paperwork (BF56) is submitted to DWP, along with a copy of the MCA assessment and Best Interests (may take 6-8 weeks to process).  </a:t>
            </a:r>
          </a:p>
          <a:p>
            <a:r>
              <a:rPr lang="en-GB" sz="2200" dirty="0"/>
              <a:t>An individual bank account is opened into which we receive their state benefits, etc.</a:t>
            </a:r>
          </a:p>
          <a:p>
            <a:r>
              <a:rPr lang="en-GB" sz="2200" dirty="0"/>
              <a:t>A prepaid card is issued to allow access to personal spends unless a valid reason as to why this is not possible.</a:t>
            </a:r>
          </a:p>
          <a:p>
            <a:r>
              <a:rPr lang="en-GB" sz="2200" dirty="0"/>
              <a:t>If in residential care, we set up payment of personal spends payable to the care home but again provide the option of a PPC.</a:t>
            </a:r>
          </a:p>
          <a:p>
            <a:r>
              <a:rPr lang="en-GB" sz="2200" dirty="0"/>
              <a:t>If live in the community, we liaise with social workers/support workers to set up payment of any utility bills according to their budget and personal requirements.</a:t>
            </a:r>
          </a:p>
          <a:p>
            <a:r>
              <a:rPr lang="en-GB" sz="2200" dirty="0"/>
              <a:t>NB.  PEOPLE FOR WHOM WE ACT AS APPOINTEE SHOULD CONTINUE TO HAVE SUPPORT FROM A SW OR SUPPORT TEAM, WITH WHOM WE WILL WORK CLOSELY IN MANAGING THE PERSON’S AFFAIRS, ESPECIALLY IN THE INITIAL SETTING UP OF THE CASE</a:t>
            </a:r>
          </a:p>
          <a:p>
            <a:endParaRPr lang="en-GB" sz="2200" dirty="0"/>
          </a:p>
          <a:p>
            <a:endParaRPr lang="en-GB" dirty="0"/>
          </a:p>
        </p:txBody>
      </p:sp>
    </p:spTree>
    <p:extLst>
      <p:ext uri="{BB962C8B-B14F-4D97-AF65-F5344CB8AC3E}">
        <p14:creationId xmlns:p14="http://schemas.microsoft.com/office/powerpoint/2010/main" val="1589922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16D2C-314D-4C96-94BB-00894CC2476B}"/>
              </a:ext>
            </a:extLst>
          </p:cNvPr>
          <p:cNvSpPr>
            <a:spLocks noGrp="1"/>
          </p:cNvSpPr>
          <p:nvPr>
            <p:ph type="title"/>
          </p:nvPr>
        </p:nvSpPr>
        <p:spPr/>
        <p:txBody>
          <a:bodyPr/>
          <a:lstStyle/>
          <a:p>
            <a:r>
              <a:rPr lang="en-GB" dirty="0"/>
              <a:t>As appointee, we can not/do not:</a:t>
            </a:r>
          </a:p>
        </p:txBody>
      </p:sp>
      <p:sp>
        <p:nvSpPr>
          <p:cNvPr id="3" name="Content Placeholder 2">
            <a:extLst>
              <a:ext uri="{FF2B5EF4-FFF2-40B4-BE49-F238E27FC236}">
                <a16:creationId xmlns:a16="http://schemas.microsoft.com/office/drawing/2014/main" id="{3FD9698A-B970-41DB-94C3-8EF840C26EA2}"/>
              </a:ext>
            </a:extLst>
          </p:cNvPr>
          <p:cNvSpPr>
            <a:spLocks noGrp="1"/>
          </p:cNvSpPr>
          <p:nvPr>
            <p:ph idx="1"/>
          </p:nvPr>
        </p:nvSpPr>
        <p:spPr/>
        <p:txBody>
          <a:bodyPr>
            <a:normAutofit/>
          </a:bodyPr>
          <a:lstStyle/>
          <a:p>
            <a:r>
              <a:rPr lang="en-GB" sz="2000" dirty="0"/>
              <a:t>Deal with cash, unless in very exceptional circumstances</a:t>
            </a:r>
          </a:p>
          <a:p>
            <a:r>
              <a:rPr lang="en-GB" sz="2000" dirty="0"/>
              <a:t>Terminate tenancies, sign tenancy agreements, or deal with tenancy-related matters</a:t>
            </a:r>
          </a:p>
          <a:p>
            <a:r>
              <a:rPr lang="en-GB" sz="2000" dirty="0"/>
              <a:t>Manage debts already owing to debt collection agencies, etc, (unless we specifically have been granted authorisation to deal with that organisation)</a:t>
            </a:r>
          </a:p>
          <a:p>
            <a:r>
              <a:rPr lang="en-GB" sz="2000" dirty="0"/>
              <a:t>Work directly with the service-user, as they are deemed to lack capacity in respect of their finances</a:t>
            </a:r>
            <a:endParaRPr lang="en-GB" sz="2000" b="0" i="0" u="none" strike="noStrike" baseline="0" dirty="0">
              <a:solidFill>
                <a:srgbClr val="000000"/>
              </a:solidFill>
            </a:endParaRPr>
          </a:p>
          <a:p>
            <a:r>
              <a:rPr lang="en-GB" sz="2000" b="0" i="0" u="none" strike="noStrike" baseline="0" dirty="0">
                <a:solidFill>
                  <a:srgbClr val="000000"/>
                </a:solidFill>
              </a:rPr>
              <a:t>Make purchases on behalf of the individual.  The SW or support teams must assist the individual with this, where appropriate and necessary.  We always request receipts for our audit purposes</a:t>
            </a:r>
            <a:endParaRPr lang="en-GB" sz="2000" dirty="0"/>
          </a:p>
          <a:p>
            <a:r>
              <a:rPr lang="en-GB" sz="2000" dirty="0"/>
              <a:t>Provide a budgeting service/advice.  The social worker/support worker would work with the person to provide details of expenditure </a:t>
            </a:r>
            <a:r>
              <a:rPr lang="en-GB" sz="2000" dirty="0" err="1"/>
              <a:t>ie</a:t>
            </a:r>
            <a:r>
              <a:rPr lang="en-GB" sz="2000" dirty="0"/>
              <a:t> bills.</a:t>
            </a:r>
          </a:p>
          <a:p>
            <a:endParaRPr lang="en-GB" sz="2000" dirty="0"/>
          </a:p>
          <a:p>
            <a:endParaRPr lang="en-GB" dirty="0"/>
          </a:p>
        </p:txBody>
      </p:sp>
    </p:spTree>
    <p:extLst>
      <p:ext uri="{BB962C8B-B14F-4D97-AF65-F5344CB8AC3E}">
        <p14:creationId xmlns:p14="http://schemas.microsoft.com/office/powerpoint/2010/main" val="1138459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EDD20-906E-466A-9AC8-82EBABD2FC4E}"/>
              </a:ext>
            </a:extLst>
          </p:cNvPr>
          <p:cNvSpPr>
            <a:spLocks noGrp="1"/>
          </p:cNvSpPr>
          <p:nvPr>
            <p:ph type="title"/>
          </p:nvPr>
        </p:nvSpPr>
        <p:spPr/>
        <p:txBody>
          <a:bodyPr/>
          <a:lstStyle/>
          <a:p>
            <a:r>
              <a:rPr lang="en-GB" dirty="0"/>
              <a:t>Death of </a:t>
            </a:r>
            <a:r>
              <a:rPr lang="en-GB" dirty="0" err="1"/>
              <a:t>Appointeeship</a:t>
            </a:r>
            <a:r>
              <a:rPr lang="en-GB" dirty="0"/>
              <a:t> case:</a:t>
            </a:r>
          </a:p>
        </p:txBody>
      </p:sp>
      <p:sp>
        <p:nvSpPr>
          <p:cNvPr id="3" name="Content Placeholder 2">
            <a:extLst>
              <a:ext uri="{FF2B5EF4-FFF2-40B4-BE49-F238E27FC236}">
                <a16:creationId xmlns:a16="http://schemas.microsoft.com/office/drawing/2014/main" id="{05C4547C-63D3-4121-B362-B1CCCD3BF06E}"/>
              </a:ext>
            </a:extLst>
          </p:cNvPr>
          <p:cNvSpPr>
            <a:spLocks noGrp="1"/>
          </p:cNvSpPr>
          <p:nvPr>
            <p:ph idx="1"/>
          </p:nvPr>
        </p:nvSpPr>
        <p:spPr/>
        <p:txBody>
          <a:bodyPr>
            <a:normAutofit fontScale="92500"/>
          </a:bodyPr>
          <a:lstStyle/>
          <a:p>
            <a:r>
              <a:rPr lang="en-GB" dirty="0"/>
              <a:t>The role of Appointee, (and Court Deputy), does cease upon death</a:t>
            </a:r>
          </a:p>
          <a:p>
            <a:r>
              <a:rPr lang="en-GB" dirty="0"/>
              <a:t>The appointee does not have a legal responsibility, or duty, to deal with funeral arrangements</a:t>
            </a:r>
          </a:p>
          <a:p>
            <a:r>
              <a:rPr lang="en-GB" dirty="0"/>
              <a:t>The SW or supporting team should make contact with any known next of kin and if they decline to deal with such matters, then the </a:t>
            </a:r>
            <a:r>
              <a:rPr lang="en-GB" dirty="0" err="1"/>
              <a:t>Appointeeships</a:t>
            </a:r>
            <a:r>
              <a:rPr lang="en-GB" dirty="0"/>
              <a:t> Team, as a last resort, may make those funeral arrangements.  </a:t>
            </a:r>
          </a:p>
          <a:p>
            <a:r>
              <a:rPr lang="en-GB" dirty="0"/>
              <a:t>Funeral expenses can be paid from the </a:t>
            </a:r>
            <a:r>
              <a:rPr lang="en-GB" dirty="0" err="1"/>
              <a:t>appointeeship</a:t>
            </a:r>
            <a:r>
              <a:rPr lang="en-GB" dirty="0"/>
              <a:t> account if there are sufficient funds available.</a:t>
            </a:r>
          </a:p>
          <a:p>
            <a:r>
              <a:rPr lang="en-GB" dirty="0"/>
              <a:t>If we are aware of a pre-paid funeral plan, then the appropriate funeral director will be instructed.  </a:t>
            </a:r>
          </a:p>
          <a:p>
            <a:pPr marL="0" indent="0">
              <a:buNone/>
            </a:pPr>
            <a:endParaRPr lang="en-GB" dirty="0"/>
          </a:p>
        </p:txBody>
      </p:sp>
    </p:spTree>
    <p:extLst>
      <p:ext uri="{BB962C8B-B14F-4D97-AF65-F5344CB8AC3E}">
        <p14:creationId xmlns:p14="http://schemas.microsoft.com/office/powerpoint/2010/main" val="2376764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5013F-B528-488E-88EC-B3179C961BB1}"/>
              </a:ext>
            </a:extLst>
          </p:cNvPr>
          <p:cNvSpPr>
            <a:spLocks noGrp="1"/>
          </p:cNvSpPr>
          <p:nvPr>
            <p:ph type="title"/>
          </p:nvPr>
        </p:nvSpPr>
        <p:spPr/>
        <p:txBody>
          <a:bodyPr/>
          <a:lstStyle/>
          <a:p>
            <a:r>
              <a:rPr lang="en-GB" dirty="0"/>
              <a:t>New developments on the team:</a:t>
            </a:r>
          </a:p>
        </p:txBody>
      </p:sp>
      <p:sp>
        <p:nvSpPr>
          <p:cNvPr id="3" name="Content Placeholder 2">
            <a:extLst>
              <a:ext uri="{FF2B5EF4-FFF2-40B4-BE49-F238E27FC236}">
                <a16:creationId xmlns:a16="http://schemas.microsoft.com/office/drawing/2014/main" id="{8B5C1479-EBF8-475B-8FB7-9462B827B782}"/>
              </a:ext>
            </a:extLst>
          </p:cNvPr>
          <p:cNvSpPr>
            <a:spLocks noGrp="1"/>
          </p:cNvSpPr>
          <p:nvPr>
            <p:ph idx="1"/>
          </p:nvPr>
        </p:nvSpPr>
        <p:spPr/>
        <p:txBody>
          <a:bodyPr>
            <a:normAutofit/>
          </a:bodyPr>
          <a:lstStyle/>
          <a:p>
            <a:r>
              <a:rPr lang="en-GB" sz="2400" dirty="0"/>
              <a:t>Motability Cars - this is a benefit entitlement to certain individuals, who qualify for the higher rate Mobility component of Personal Independence Payment/Disability Living Allowance.  A MCA and BI needs to be completed.</a:t>
            </a:r>
          </a:p>
          <a:p>
            <a:r>
              <a:rPr lang="en-GB" sz="2400" dirty="0"/>
              <a:t>Court of Protection Deputyship Orders in respect of modest amounts of personal savings, personal pensions and other assets.</a:t>
            </a:r>
          </a:p>
          <a:p>
            <a:pPr marL="0" indent="0">
              <a:buNone/>
            </a:pPr>
            <a:endParaRPr lang="en-GB" dirty="0"/>
          </a:p>
        </p:txBody>
      </p:sp>
    </p:spTree>
    <p:extLst>
      <p:ext uri="{BB962C8B-B14F-4D97-AF65-F5344CB8AC3E}">
        <p14:creationId xmlns:p14="http://schemas.microsoft.com/office/powerpoint/2010/main" val="20083842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814</TotalTime>
  <Words>838</Words>
  <Application>Microsoft Office PowerPoint</Application>
  <PresentationFormat>Widescreen</PresentationFormat>
  <Paragraphs>49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Appointeeships Team</vt:lpstr>
      <vt:lpstr>Colleagues</vt:lpstr>
      <vt:lpstr>The Appointeeships Team</vt:lpstr>
      <vt:lpstr>DWP state:</vt:lpstr>
      <vt:lpstr>Making a Referral for Appointeeship</vt:lpstr>
      <vt:lpstr>If a referral for appointeeship is accepted:</vt:lpstr>
      <vt:lpstr>As appointee, we can not/do not:</vt:lpstr>
      <vt:lpstr>Death of Appointeeship case:</vt:lpstr>
      <vt:lpstr>New developments on the team:</vt:lpstr>
    </vt:vector>
  </TitlesOfParts>
  <Company>Calderdale Metropolitan Borough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Appointeeships Team</dc:title>
  <dc:creator>Jan Pryor</dc:creator>
  <cp:lastModifiedBy>Sara Maynard</cp:lastModifiedBy>
  <cp:revision>29</cp:revision>
  <dcterms:created xsi:type="dcterms:W3CDTF">2022-06-22T11:58:17Z</dcterms:created>
  <dcterms:modified xsi:type="dcterms:W3CDTF">2025-09-29T13:24:47Z</dcterms:modified>
</cp:coreProperties>
</file>