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6"/>
  </p:notesMasterIdLst>
  <p:sldIdLst>
    <p:sldId id="256" r:id="rId2"/>
    <p:sldId id="366" r:id="rId3"/>
    <p:sldId id="261" r:id="rId4"/>
    <p:sldId id="36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A04F4C-FD20-48B2-98D7-9FD0EE8975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F204D8-96FB-4CFA-9518-C7FDCBEE6CA3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Team Leader - </a:t>
          </a:r>
          <a:r>
            <a:rPr lang="en-GB" dirty="0">
              <a:solidFill>
                <a:schemeClr val="tx1"/>
              </a:solidFill>
            </a:rPr>
            <a:t>Lauren Willis: 01422 26 4759</a:t>
          </a:r>
          <a:endParaRPr lang="en-US" dirty="0">
            <a:solidFill>
              <a:schemeClr val="tx1"/>
            </a:solidFill>
          </a:endParaRPr>
        </a:p>
      </dgm:t>
    </dgm:pt>
    <dgm:pt modelId="{D115D4C6-49E8-4CB3-85EC-D9ECAD98955D}" type="parTrans" cxnId="{F09B3C93-85E2-4441-B49B-73249988D358}">
      <dgm:prSet/>
      <dgm:spPr/>
      <dgm:t>
        <a:bodyPr/>
        <a:lstStyle/>
        <a:p>
          <a:endParaRPr lang="en-US"/>
        </a:p>
      </dgm:t>
    </dgm:pt>
    <dgm:pt modelId="{33C5F434-3294-41D8-AA43-F9B10F771416}" type="sibTrans" cxnId="{F09B3C93-85E2-4441-B49B-73249988D358}">
      <dgm:prSet/>
      <dgm:spPr/>
      <dgm:t>
        <a:bodyPr/>
        <a:lstStyle/>
        <a:p>
          <a:endParaRPr lang="en-US"/>
        </a:p>
      </dgm:t>
    </dgm:pt>
    <dgm:pt modelId="{01038048-32E8-4333-80FB-112E7C1410FA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b="1">
              <a:solidFill>
                <a:schemeClr val="tx1"/>
              </a:solidFill>
            </a:rPr>
            <a:t>Brokerage Officers </a:t>
          </a:r>
          <a:endParaRPr lang="en-US">
            <a:solidFill>
              <a:schemeClr val="tx1"/>
            </a:solidFill>
          </a:endParaRPr>
        </a:p>
      </dgm:t>
    </dgm:pt>
    <dgm:pt modelId="{93E6AF37-014C-441F-AAD0-23C6BD16C5A4}" type="parTrans" cxnId="{F1BAD54E-A29C-46B2-B4E4-FA3946BD5F1F}">
      <dgm:prSet/>
      <dgm:spPr/>
      <dgm:t>
        <a:bodyPr/>
        <a:lstStyle/>
        <a:p>
          <a:endParaRPr lang="en-US"/>
        </a:p>
      </dgm:t>
    </dgm:pt>
    <dgm:pt modelId="{E0A05513-458B-4E99-AD8B-BA9C409542C5}" type="sibTrans" cxnId="{F1BAD54E-A29C-46B2-B4E4-FA3946BD5F1F}">
      <dgm:prSet/>
      <dgm:spPr/>
      <dgm:t>
        <a:bodyPr/>
        <a:lstStyle/>
        <a:p>
          <a:endParaRPr lang="en-US"/>
        </a:p>
      </dgm:t>
    </dgm:pt>
    <dgm:pt modelId="{15426B4D-8699-4552-B893-8E46A3925C3E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Sue Pinder: 01422 393950                </a:t>
          </a:r>
          <a:endParaRPr lang="en-US" dirty="0">
            <a:solidFill>
              <a:schemeClr val="tx1"/>
            </a:solidFill>
          </a:endParaRPr>
        </a:p>
      </dgm:t>
    </dgm:pt>
    <dgm:pt modelId="{7356F903-25A1-4B03-B0DC-9C40D33B94A1}" type="parTrans" cxnId="{C8F2CAC4-C626-482C-B189-1FEFC1500B14}">
      <dgm:prSet/>
      <dgm:spPr/>
      <dgm:t>
        <a:bodyPr/>
        <a:lstStyle/>
        <a:p>
          <a:endParaRPr lang="en-US"/>
        </a:p>
      </dgm:t>
    </dgm:pt>
    <dgm:pt modelId="{470C18C6-82A4-41E1-A68E-6B3F871ECD4A}" type="sibTrans" cxnId="{C8F2CAC4-C626-482C-B189-1FEFC1500B14}">
      <dgm:prSet/>
      <dgm:spPr/>
      <dgm:t>
        <a:bodyPr/>
        <a:lstStyle/>
        <a:p>
          <a:endParaRPr lang="en-US"/>
        </a:p>
      </dgm:t>
    </dgm:pt>
    <dgm:pt modelId="{8089648A-AAB5-4562-9187-FAE6B8159AFA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>
              <a:solidFill>
                <a:schemeClr val="tx1"/>
              </a:solidFill>
            </a:rPr>
            <a:t>Courtney O’Hara: 01422 264760</a:t>
          </a:r>
          <a:endParaRPr lang="en-US">
            <a:solidFill>
              <a:schemeClr val="tx1"/>
            </a:solidFill>
          </a:endParaRPr>
        </a:p>
      </dgm:t>
    </dgm:pt>
    <dgm:pt modelId="{98BF8A4A-72E1-47B6-9BF8-314BF48E233F}" type="parTrans" cxnId="{EE6C1B91-7AA2-4667-B6B9-1E16B7E45702}">
      <dgm:prSet/>
      <dgm:spPr/>
      <dgm:t>
        <a:bodyPr/>
        <a:lstStyle/>
        <a:p>
          <a:endParaRPr lang="en-US"/>
        </a:p>
      </dgm:t>
    </dgm:pt>
    <dgm:pt modelId="{2FB419CC-1B06-4E9C-8CB2-6F3BA6B58DD9}" type="sibTrans" cxnId="{EE6C1B91-7AA2-4667-B6B9-1E16B7E45702}">
      <dgm:prSet/>
      <dgm:spPr/>
      <dgm:t>
        <a:bodyPr/>
        <a:lstStyle/>
        <a:p>
          <a:endParaRPr lang="en-US"/>
        </a:p>
      </dgm:t>
    </dgm:pt>
    <dgm:pt modelId="{5342343A-9E48-450E-A8B3-F183AD7D413C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>
              <a:solidFill>
                <a:schemeClr val="tx1"/>
              </a:solidFill>
            </a:rPr>
            <a:t>Yvonne Farrell: 01422 393942          </a:t>
          </a:r>
          <a:endParaRPr lang="en-US">
            <a:solidFill>
              <a:schemeClr val="tx1"/>
            </a:solidFill>
          </a:endParaRPr>
        </a:p>
      </dgm:t>
    </dgm:pt>
    <dgm:pt modelId="{FB59C280-9327-4FF1-B0D8-8C1AD0335AF0}" type="parTrans" cxnId="{1772DAF9-358B-42A3-A62C-24256781F9E6}">
      <dgm:prSet/>
      <dgm:spPr/>
      <dgm:t>
        <a:bodyPr/>
        <a:lstStyle/>
        <a:p>
          <a:endParaRPr lang="en-US"/>
        </a:p>
      </dgm:t>
    </dgm:pt>
    <dgm:pt modelId="{14424C73-6740-44FD-9108-BA9040E83612}" type="sibTrans" cxnId="{1772DAF9-358B-42A3-A62C-24256781F9E6}">
      <dgm:prSet/>
      <dgm:spPr/>
      <dgm:t>
        <a:bodyPr/>
        <a:lstStyle/>
        <a:p>
          <a:endParaRPr lang="en-US"/>
        </a:p>
      </dgm:t>
    </dgm:pt>
    <dgm:pt modelId="{5DC703F2-BDBD-4914-BC82-A7F3284FC87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>
              <a:solidFill>
                <a:schemeClr val="tx1"/>
              </a:solidFill>
            </a:rPr>
            <a:t>Francesca D’Angiolo: 01422 392368</a:t>
          </a:r>
          <a:endParaRPr lang="en-US">
            <a:solidFill>
              <a:schemeClr val="tx1"/>
            </a:solidFill>
          </a:endParaRPr>
        </a:p>
      </dgm:t>
    </dgm:pt>
    <dgm:pt modelId="{6D6261D9-DF6E-418B-897A-40D16B0424C5}" type="parTrans" cxnId="{7A8688FD-8A79-4842-AC83-1B93C02B5AB7}">
      <dgm:prSet/>
      <dgm:spPr/>
      <dgm:t>
        <a:bodyPr/>
        <a:lstStyle/>
        <a:p>
          <a:endParaRPr lang="en-US"/>
        </a:p>
      </dgm:t>
    </dgm:pt>
    <dgm:pt modelId="{75B0567B-744C-40E8-A1AF-3773D2D98B64}" type="sibTrans" cxnId="{7A8688FD-8A79-4842-AC83-1B93C02B5AB7}">
      <dgm:prSet/>
      <dgm:spPr/>
      <dgm:t>
        <a:bodyPr/>
        <a:lstStyle/>
        <a:p>
          <a:endParaRPr lang="en-US"/>
        </a:p>
      </dgm:t>
    </dgm:pt>
    <dgm:pt modelId="{F11A0F37-C191-4444-8BC2-709C698676C3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>
              <a:solidFill>
                <a:schemeClr val="tx1"/>
              </a:solidFill>
            </a:rPr>
            <a:t>Brokerage Email: AHSCBrokerageSupportTeam@calderdale.gov.uk</a:t>
          </a:r>
          <a:endParaRPr lang="en-US">
            <a:solidFill>
              <a:schemeClr val="tx1"/>
            </a:solidFill>
          </a:endParaRPr>
        </a:p>
      </dgm:t>
    </dgm:pt>
    <dgm:pt modelId="{5A6CD7E7-7482-45BE-8C51-8C5132B7AC93}" type="parTrans" cxnId="{DD3A54F0-4EA2-4722-9561-77635D128FD1}">
      <dgm:prSet/>
      <dgm:spPr/>
      <dgm:t>
        <a:bodyPr/>
        <a:lstStyle/>
        <a:p>
          <a:endParaRPr lang="en-US"/>
        </a:p>
      </dgm:t>
    </dgm:pt>
    <dgm:pt modelId="{2BED1932-ED12-4078-90BE-ED01BC63BC1E}" type="sibTrans" cxnId="{DD3A54F0-4EA2-4722-9561-77635D128FD1}">
      <dgm:prSet/>
      <dgm:spPr/>
      <dgm:t>
        <a:bodyPr/>
        <a:lstStyle/>
        <a:p>
          <a:endParaRPr lang="en-US"/>
        </a:p>
      </dgm:t>
    </dgm:pt>
    <dgm:pt modelId="{D6D36533-FDF8-49EE-8F23-4EBA1BE3BE30}" type="pres">
      <dgm:prSet presAssocID="{61A04F4C-FD20-48B2-98D7-9FD0EE89751B}" presName="linear" presStyleCnt="0">
        <dgm:presLayoutVars>
          <dgm:animLvl val="lvl"/>
          <dgm:resizeHandles val="exact"/>
        </dgm:presLayoutVars>
      </dgm:prSet>
      <dgm:spPr/>
    </dgm:pt>
    <dgm:pt modelId="{65FF45E2-1018-45BF-8679-33C02DC7C07B}" type="pres">
      <dgm:prSet presAssocID="{D8F204D8-96FB-4CFA-9518-C7FDCBEE6CA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BDAB111B-64AF-4732-BE11-9914E1349A40}" type="pres">
      <dgm:prSet presAssocID="{33C5F434-3294-41D8-AA43-F9B10F771416}" presName="spacer" presStyleCnt="0"/>
      <dgm:spPr/>
    </dgm:pt>
    <dgm:pt modelId="{BC5AE3E8-6387-42CF-95C2-263624746E57}" type="pres">
      <dgm:prSet presAssocID="{01038048-32E8-4333-80FB-112E7C1410FA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A864827E-F5AE-4B55-9149-43645940C104}" type="pres">
      <dgm:prSet presAssocID="{E0A05513-458B-4E99-AD8B-BA9C409542C5}" presName="spacer" presStyleCnt="0"/>
      <dgm:spPr/>
    </dgm:pt>
    <dgm:pt modelId="{8F83024B-9761-495D-92D5-0D2C38C9AA01}" type="pres">
      <dgm:prSet presAssocID="{15426B4D-8699-4552-B893-8E46A3925C3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1D209281-5B20-4848-9FF6-C19BD143A000}" type="pres">
      <dgm:prSet presAssocID="{470C18C6-82A4-41E1-A68E-6B3F871ECD4A}" presName="spacer" presStyleCnt="0"/>
      <dgm:spPr/>
    </dgm:pt>
    <dgm:pt modelId="{6B30ED71-AB31-4A43-8548-AC76C9EFB3DE}" type="pres">
      <dgm:prSet presAssocID="{8089648A-AAB5-4562-9187-FAE6B8159AF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6B3E1EAB-1DDA-4D98-979B-D7A9E6CB4A6D}" type="pres">
      <dgm:prSet presAssocID="{2FB419CC-1B06-4E9C-8CB2-6F3BA6B58DD9}" presName="spacer" presStyleCnt="0"/>
      <dgm:spPr/>
    </dgm:pt>
    <dgm:pt modelId="{49A2CF00-0DAC-4044-935A-6C72E75DE933}" type="pres">
      <dgm:prSet presAssocID="{5342343A-9E48-450E-A8B3-F183AD7D413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E0704E7B-958C-47C4-8EF6-A5436889E553}" type="pres">
      <dgm:prSet presAssocID="{14424C73-6740-44FD-9108-BA9040E83612}" presName="spacer" presStyleCnt="0"/>
      <dgm:spPr/>
    </dgm:pt>
    <dgm:pt modelId="{2DB453E3-FB7B-4325-8E24-913E64EC0221}" type="pres">
      <dgm:prSet presAssocID="{5DC703F2-BDBD-4914-BC82-A7F3284FC875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EEFDC6ED-11F6-482C-9D73-25598ACBD9F8}" type="pres">
      <dgm:prSet presAssocID="{75B0567B-744C-40E8-A1AF-3773D2D98B64}" presName="spacer" presStyleCnt="0"/>
      <dgm:spPr/>
    </dgm:pt>
    <dgm:pt modelId="{059091D8-E200-4CB8-BE17-F48537717424}" type="pres">
      <dgm:prSet presAssocID="{F11A0F37-C191-4444-8BC2-709C698676C3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BF4B523D-5785-4A8D-8B08-FD9491C409F2}" type="presOf" srcId="{D8F204D8-96FB-4CFA-9518-C7FDCBEE6CA3}" destId="{65FF45E2-1018-45BF-8679-33C02DC7C07B}" srcOrd="0" destOrd="0" presId="urn:microsoft.com/office/officeart/2005/8/layout/vList2"/>
    <dgm:cxn modelId="{04E97E66-B3B6-4315-95AC-977786409F1D}" type="presOf" srcId="{8089648A-AAB5-4562-9187-FAE6B8159AFA}" destId="{6B30ED71-AB31-4A43-8548-AC76C9EFB3DE}" srcOrd="0" destOrd="0" presId="urn:microsoft.com/office/officeart/2005/8/layout/vList2"/>
    <dgm:cxn modelId="{F1BAD54E-A29C-46B2-B4E4-FA3946BD5F1F}" srcId="{61A04F4C-FD20-48B2-98D7-9FD0EE89751B}" destId="{01038048-32E8-4333-80FB-112E7C1410FA}" srcOrd="1" destOrd="0" parTransId="{93E6AF37-014C-441F-AAD0-23C6BD16C5A4}" sibTransId="{E0A05513-458B-4E99-AD8B-BA9C409542C5}"/>
    <dgm:cxn modelId="{EE6C1B91-7AA2-4667-B6B9-1E16B7E45702}" srcId="{61A04F4C-FD20-48B2-98D7-9FD0EE89751B}" destId="{8089648A-AAB5-4562-9187-FAE6B8159AFA}" srcOrd="3" destOrd="0" parTransId="{98BF8A4A-72E1-47B6-9BF8-314BF48E233F}" sibTransId="{2FB419CC-1B06-4E9C-8CB2-6F3BA6B58DD9}"/>
    <dgm:cxn modelId="{F09B3C93-85E2-4441-B49B-73249988D358}" srcId="{61A04F4C-FD20-48B2-98D7-9FD0EE89751B}" destId="{D8F204D8-96FB-4CFA-9518-C7FDCBEE6CA3}" srcOrd="0" destOrd="0" parTransId="{D115D4C6-49E8-4CB3-85EC-D9ECAD98955D}" sibTransId="{33C5F434-3294-41D8-AA43-F9B10F771416}"/>
    <dgm:cxn modelId="{34673194-9CA4-46F0-94D1-449B941E4777}" type="presOf" srcId="{01038048-32E8-4333-80FB-112E7C1410FA}" destId="{BC5AE3E8-6387-42CF-95C2-263624746E57}" srcOrd="0" destOrd="0" presId="urn:microsoft.com/office/officeart/2005/8/layout/vList2"/>
    <dgm:cxn modelId="{1B3C1FB3-54AF-4428-A941-B868D2620C92}" type="presOf" srcId="{15426B4D-8699-4552-B893-8E46A3925C3E}" destId="{8F83024B-9761-495D-92D5-0D2C38C9AA01}" srcOrd="0" destOrd="0" presId="urn:microsoft.com/office/officeart/2005/8/layout/vList2"/>
    <dgm:cxn modelId="{D81701B9-2E86-440A-B0F4-325E0D595D12}" type="presOf" srcId="{5DC703F2-BDBD-4914-BC82-A7F3284FC875}" destId="{2DB453E3-FB7B-4325-8E24-913E64EC0221}" srcOrd="0" destOrd="0" presId="urn:microsoft.com/office/officeart/2005/8/layout/vList2"/>
    <dgm:cxn modelId="{C8F2CAC4-C626-482C-B189-1FEFC1500B14}" srcId="{61A04F4C-FD20-48B2-98D7-9FD0EE89751B}" destId="{15426B4D-8699-4552-B893-8E46A3925C3E}" srcOrd="2" destOrd="0" parTransId="{7356F903-25A1-4B03-B0DC-9C40D33B94A1}" sibTransId="{470C18C6-82A4-41E1-A68E-6B3F871ECD4A}"/>
    <dgm:cxn modelId="{94E01DC9-D1EC-4EA8-8B34-F63974537756}" type="presOf" srcId="{5342343A-9E48-450E-A8B3-F183AD7D413C}" destId="{49A2CF00-0DAC-4044-935A-6C72E75DE933}" srcOrd="0" destOrd="0" presId="urn:microsoft.com/office/officeart/2005/8/layout/vList2"/>
    <dgm:cxn modelId="{46638CCA-C5C8-4FA7-A2EB-D2C066B9C51F}" type="presOf" srcId="{61A04F4C-FD20-48B2-98D7-9FD0EE89751B}" destId="{D6D36533-FDF8-49EE-8F23-4EBA1BE3BE30}" srcOrd="0" destOrd="0" presId="urn:microsoft.com/office/officeart/2005/8/layout/vList2"/>
    <dgm:cxn modelId="{04803BE4-706D-4031-A84A-E95C98FE3A6E}" type="presOf" srcId="{F11A0F37-C191-4444-8BC2-709C698676C3}" destId="{059091D8-E200-4CB8-BE17-F48537717424}" srcOrd="0" destOrd="0" presId="urn:microsoft.com/office/officeart/2005/8/layout/vList2"/>
    <dgm:cxn modelId="{DD3A54F0-4EA2-4722-9561-77635D128FD1}" srcId="{61A04F4C-FD20-48B2-98D7-9FD0EE89751B}" destId="{F11A0F37-C191-4444-8BC2-709C698676C3}" srcOrd="6" destOrd="0" parTransId="{5A6CD7E7-7482-45BE-8C51-8C5132B7AC93}" sibTransId="{2BED1932-ED12-4078-90BE-ED01BC63BC1E}"/>
    <dgm:cxn modelId="{1772DAF9-358B-42A3-A62C-24256781F9E6}" srcId="{61A04F4C-FD20-48B2-98D7-9FD0EE89751B}" destId="{5342343A-9E48-450E-A8B3-F183AD7D413C}" srcOrd="4" destOrd="0" parTransId="{FB59C280-9327-4FF1-B0D8-8C1AD0335AF0}" sibTransId="{14424C73-6740-44FD-9108-BA9040E83612}"/>
    <dgm:cxn modelId="{7A8688FD-8A79-4842-AC83-1B93C02B5AB7}" srcId="{61A04F4C-FD20-48B2-98D7-9FD0EE89751B}" destId="{5DC703F2-BDBD-4914-BC82-A7F3284FC875}" srcOrd="5" destOrd="0" parTransId="{6D6261D9-DF6E-418B-897A-40D16B0424C5}" sibTransId="{75B0567B-744C-40E8-A1AF-3773D2D98B64}"/>
    <dgm:cxn modelId="{69CDE3EB-D880-403A-A3A6-7B9EE8E67535}" type="presParOf" srcId="{D6D36533-FDF8-49EE-8F23-4EBA1BE3BE30}" destId="{65FF45E2-1018-45BF-8679-33C02DC7C07B}" srcOrd="0" destOrd="0" presId="urn:microsoft.com/office/officeart/2005/8/layout/vList2"/>
    <dgm:cxn modelId="{19E9F3C0-4A37-4E6F-9737-D8C9D995710A}" type="presParOf" srcId="{D6D36533-FDF8-49EE-8F23-4EBA1BE3BE30}" destId="{BDAB111B-64AF-4732-BE11-9914E1349A40}" srcOrd="1" destOrd="0" presId="urn:microsoft.com/office/officeart/2005/8/layout/vList2"/>
    <dgm:cxn modelId="{F1499D78-DD64-4885-93A7-7443A704EB84}" type="presParOf" srcId="{D6D36533-FDF8-49EE-8F23-4EBA1BE3BE30}" destId="{BC5AE3E8-6387-42CF-95C2-263624746E57}" srcOrd="2" destOrd="0" presId="urn:microsoft.com/office/officeart/2005/8/layout/vList2"/>
    <dgm:cxn modelId="{4D88B2D1-A411-4448-A7A1-C35DD77AF14E}" type="presParOf" srcId="{D6D36533-FDF8-49EE-8F23-4EBA1BE3BE30}" destId="{A864827E-F5AE-4B55-9149-43645940C104}" srcOrd="3" destOrd="0" presId="urn:microsoft.com/office/officeart/2005/8/layout/vList2"/>
    <dgm:cxn modelId="{C53107EE-1E3D-4E0C-818B-5AAADA9D00D2}" type="presParOf" srcId="{D6D36533-FDF8-49EE-8F23-4EBA1BE3BE30}" destId="{8F83024B-9761-495D-92D5-0D2C38C9AA01}" srcOrd="4" destOrd="0" presId="urn:microsoft.com/office/officeart/2005/8/layout/vList2"/>
    <dgm:cxn modelId="{7691B103-387F-4E56-8C3B-F6FE24CF1A98}" type="presParOf" srcId="{D6D36533-FDF8-49EE-8F23-4EBA1BE3BE30}" destId="{1D209281-5B20-4848-9FF6-C19BD143A000}" srcOrd="5" destOrd="0" presId="urn:microsoft.com/office/officeart/2005/8/layout/vList2"/>
    <dgm:cxn modelId="{500DA79B-83FE-4100-B53D-8AEF83087E65}" type="presParOf" srcId="{D6D36533-FDF8-49EE-8F23-4EBA1BE3BE30}" destId="{6B30ED71-AB31-4A43-8548-AC76C9EFB3DE}" srcOrd="6" destOrd="0" presId="urn:microsoft.com/office/officeart/2005/8/layout/vList2"/>
    <dgm:cxn modelId="{5EDDFCA2-F3EB-420C-A8F9-FA5D0D49974A}" type="presParOf" srcId="{D6D36533-FDF8-49EE-8F23-4EBA1BE3BE30}" destId="{6B3E1EAB-1DDA-4D98-979B-D7A9E6CB4A6D}" srcOrd="7" destOrd="0" presId="urn:microsoft.com/office/officeart/2005/8/layout/vList2"/>
    <dgm:cxn modelId="{802ED67B-0115-4887-B943-B45568DDD33E}" type="presParOf" srcId="{D6D36533-FDF8-49EE-8F23-4EBA1BE3BE30}" destId="{49A2CF00-0DAC-4044-935A-6C72E75DE933}" srcOrd="8" destOrd="0" presId="urn:microsoft.com/office/officeart/2005/8/layout/vList2"/>
    <dgm:cxn modelId="{788BEF24-EC60-488E-A6AD-EA76FE104EE5}" type="presParOf" srcId="{D6D36533-FDF8-49EE-8F23-4EBA1BE3BE30}" destId="{E0704E7B-958C-47C4-8EF6-A5436889E553}" srcOrd="9" destOrd="0" presId="urn:microsoft.com/office/officeart/2005/8/layout/vList2"/>
    <dgm:cxn modelId="{62F25B85-94A5-429C-B02E-3B5902F62EF8}" type="presParOf" srcId="{D6D36533-FDF8-49EE-8F23-4EBA1BE3BE30}" destId="{2DB453E3-FB7B-4325-8E24-913E64EC0221}" srcOrd="10" destOrd="0" presId="urn:microsoft.com/office/officeart/2005/8/layout/vList2"/>
    <dgm:cxn modelId="{70879157-FEDD-4497-A7D0-1250928F162B}" type="presParOf" srcId="{D6D36533-FDF8-49EE-8F23-4EBA1BE3BE30}" destId="{EEFDC6ED-11F6-482C-9D73-25598ACBD9F8}" srcOrd="11" destOrd="0" presId="urn:microsoft.com/office/officeart/2005/8/layout/vList2"/>
    <dgm:cxn modelId="{8CE00EC1-FC16-4D3C-9CEF-C03E8F9492A1}" type="presParOf" srcId="{D6D36533-FDF8-49EE-8F23-4EBA1BE3BE30}" destId="{059091D8-E200-4CB8-BE17-F4853771742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90D627-4635-4696-863C-E66223287BB7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6F0C90C-C87E-4028-A596-98AAD90DD843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Broker all-age commissioned services: </a:t>
          </a:r>
        </a:p>
        <a:p>
          <a:r>
            <a:rPr lang="en-GB" sz="1600" b="1" dirty="0">
              <a:solidFill>
                <a:schemeClr val="tx1"/>
              </a:solidFill>
            </a:rPr>
            <a:t>Homecare and OOHs</a:t>
          </a:r>
        </a:p>
        <a:p>
          <a:r>
            <a:rPr lang="en-GB" sz="1600" b="1" dirty="0">
              <a:solidFill>
                <a:schemeClr val="tx1"/>
              </a:solidFill>
            </a:rPr>
            <a:t>In House homecare: Willow Court, Railway Bridge, Clement Court</a:t>
          </a:r>
        </a:p>
        <a:p>
          <a:r>
            <a:rPr lang="en-GB" sz="1600" b="1" dirty="0">
              <a:solidFill>
                <a:schemeClr val="tx1"/>
              </a:solidFill>
            </a:rPr>
            <a:t>Outreach Services</a:t>
          </a:r>
        </a:p>
        <a:p>
          <a:r>
            <a:rPr lang="en-GB" sz="1600" b="1" dirty="0">
              <a:solidFill>
                <a:schemeClr val="tx1"/>
              </a:solidFill>
            </a:rPr>
            <a:t>Sitting Services ( Day sitting, Waking Night and Sleep in </a:t>
          </a:r>
          <a:r>
            <a:rPr lang="en-GB" sz="1400" b="1" dirty="0">
              <a:solidFill>
                <a:schemeClr val="tx1"/>
              </a:solidFill>
            </a:rPr>
            <a:t>)</a:t>
          </a:r>
          <a:endParaRPr lang="en-US" sz="1400" dirty="0">
            <a:solidFill>
              <a:schemeClr val="tx1"/>
            </a:solidFill>
          </a:endParaRPr>
        </a:p>
      </dgm:t>
    </dgm:pt>
    <dgm:pt modelId="{DD0BAF04-13E8-43BC-B2AB-16466A68CE3C}" type="parTrans" cxnId="{3CB5B745-5CA1-4457-955A-2828ABC958ED}">
      <dgm:prSet/>
      <dgm:spPr/>
      <dgm:t>
        <a:bodyPr/>
        <a:lstStyle/>
        <a:p>
          <a:endParaRPr lang="en-US"/>
        </a:p>
      </dgm:t>
    </dgm:pt>
    <dgm:pt modelId="{08305B5D-563F-41DC-8EA0-9E6216FB7395}" type="sibTrans" cxnId="{3CB5B745-5CA1-4457-955A-2828ABC958ED}">
      <dgm:prSet/>
      <dgm:spPr/>
      <dgm:t>
        <a:bodyPr/>
        <a:lstStyle/>
        <a:p>
          <a:endParaRPr lang="en-US"/>
        </a:p>
      </dgm:t>
    </dgm:pt>
    <dgm:pt modelId="{F8052F20-FCAB-471B-8F97-0035FAC0DE11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Responsible for the maintenance of related services:</a:t>
          </a:r>
          <a:endParaRPr lang="en-US" sz="1600" dirty="0">
            <a:solidFill>
              <a:schemeClr val="tx1"/>
            </a:solidFill>
          </a:endParaRPr>
        </a:p>
      </dgm:t>
    </dgm:pt>
    <dgm:pt modelId="{204B680F-7D4F-4469-845E-8D9FF1276BEC}" type="parTrans" cxnId="{485A3D7F-14D9-4321-8B63-2970F6C1AFF6}">
      <dgm:prSet/>
      <dgm:spPr/>
      <dgm:t>
        <a:bodyPr/>
        <a:lstStyle/>
        <a:p>
          <a:endParaRPr lang="en-US"/>
        </a:p>
      </dgm:t>
    </dgm:pt>
    <dgm:pt modelId="{B22D1C20-BCBE-4013-A1E7-08CE8A4F907C}" type="sibTrans" cxnId="{485A3D7F-14D9-4321-8B63-2970F6C1AFF6}">
      <dgm:prSet/>
      <dgm:spPr/>
      <dgm:t>
        <a:bodyPr/>
        <a:lstStyle/>
        <a:p>
          <a:endParaRPr lang="en-US"/>
        </a:p>
      </dgm:t>
    </dgm:pt>
    <dgm:pt modelId="{3E87A9DA-A7B2-4EFE-967E-6CF7E54E1FAA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Maintaining CIS </a:t>
          </a:r>
          <a:endParaRPr lang="en-US" sz="1600" b="1" dirty="0">
            <a:solidFill>
              <a:schemeClr val="tx1"/>
            </a:solidFill>
          </a:endParaRPr>
        </a:p>
      </dgm:t>
    </dgm:pt>
    <dgm:pt modelId="{2A83E8D1-5FDE-4C3A-AA8A-82ED8FE8B835}" type="parTrans" cxnId="{3F8F7F61-F10B-4F6C-B876-6156BA083572}">
      <dgm:prSet/>
      <dgm:spPr/>
      <dgm:t>
        <a:bodyPr/>
        <a:lstStyle/>
        <a:p>
          <a:endParaRPr lang="en-US"/>
        </a:p>
      </dgm:t>
    </dgm:pt>
    <dgm:pt modelId="{C2A4540F-6E26-4218-B4EE-16BB242D38B9}" type="sibTrans" cxnId="{3F8F7F61-F10B-4F6C-B876-6156BA083572}">
      <dgm:prSet/>
      <dgm:spPr/>
      <dgm:t>
        <a:bodyPr/>
        <a:lstStyle/>
        <a:p>
          <a:endParaRPr lang="en-US"/>
        </a:p>
      </dgm:t>
    </dgm:pt>
    <dgm:pt modelId="{4CDF55C4-633E-4711-BAD0-81984D78DE05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Processing increases, decreases and temporary service requests.</a:t>
          </a:r>
          <a:endParaRPr lang="en-US" sz="1600" b="1" dirty="0">
            <a:solidFill>
              <a:schemeClr val="tx1"/>
            </a:solidFill>
          </a:endParaRPr>
        </a:p>
      </dgm:t>
    </dgm:pt>
    <dgm:pt modelId="{F3EF017B-7A13-4F54-AD99-E84DFF4FDBF1}" type="parTrans" cxnId="{4C90E051-E8AB-453B-8838-E9C5D3BC81B1}">
      <dgm:prSet/>
      <dgm:spPr/>
      <dgm:t>
        <a:bodyPr/>
        <a:lstStyle/>
        <a:p>
          <a:endParaRPr lang="en-US"/>
        </a:p>
      </dgm:t>
    </dgm:pt>
    <dgm:pt modelId="{8A842F8D-7F3F-4E42-905C-CBE6F7CE2286}" type="sibTrans" cxnId="{4C90E051-E8AB-453B-8838-E9C5D3BC81B1}">
      <dgm:prSet/>
      <dgm:spPr/>
      <dgm:t>
        <a:bodyPr/>
        <a:lstStyle/>
        <a:p>
          <a:endParaRPr lang="en-US"/>
        </a:p>
      </dgm:t>
    </dgm:pt>
    <dgm:pt modelId="{974315AC-1093-4B4B-BD12-DAE3D9F814DD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Restarts and ending services</a:t>
          </a:r>
          <a:endParaRPr lang="en-US" sz="1600" b="1" dirty="0">
            <a:solidFill>
              <a:schemeClr val="tx1"/>
            </a:solidFill>
          </a:endParaRPr>
        </a:p>
      </dgm:t>
    </dgm:pt>
    <dgm:pt modelId="{2A726AD2-D1C1-419B-ABB8-928DD85A529E}" type="parTrans" cxnId="{37D1D40D-78A8-48D2-B061-694B22406987}">
      <dgm:prSet/>
      <dgm:spPr/>
      <dgm:t>
        <a:bodyPr/>
        <a:lstStyle/>
        <a:p>
          <a:endParaRPr lang="en-US"/>
        </a:p>
      </dgm:t>
    </dgm:pt>
    <dgm:pt modelId="{061A76DB-4054-4A50-95A9-9CDD295FFF83}" type="sibTrans" cxnId="{37D1D40D-78A8-48D2-B061-694B22406987}">
      <dgm:prSet/>
      <dgm:spPr/>
      <dgm:t>
        <a:bodyPr/>
        <a:lstStyle/>
        <a:p>
          <a:endParaRPr lang="en-US"/>
        </a:p>
      </dgm:t>
    </dgm:pt>
    <dgm:pt modelId="{4748272D-015A-48AC-9BFF-F5584E5406E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Process and check provider invoices for payment. Including the ICB recharges</a:t>
          </a:r>
          <a:r>
            <a:rPr lang="en-GB" sz="1400" dirty="0"/>
            <a:t>.</a:t>
          </a:r>
          <a:endParaRPr lang="en-US" sz="1400" dirty="0"/>
        </a:p>
      </dgm:t>
    </dgm:pt>
    <dgm:pt modelId="{417EB322-258B-45EA-9791-A146B35A70BA}" type="parTrans" cxnId="{2AADE00B-F271-4F86-B84B-ABF0043033C6}">
      <dgm:prSet/>
      <dgm:spPr/>
      <dgm:t>
        <a:bodyPr/>
        <a:lstStyle/>
        <a:p>
          <a:endParaRPr lang="en-US"/>
        </a:p>
      </dgm:t>
    </dgm:pt>
    <dgm:pt modelId="{E1628B22-575B-480F-9405-542DCEB450D8}" type="sibTrans" cxnId="{2AADE00B-F271-4F86-B84B-ABF0043033C6}">
      <dgm:prSet/>
      <dgm:spPr/>
      <dgm:t>
        <a:bodyPr/>
        <a:lstStyle/>
        <a:p>
          <a:endParaRPr lang="en-US"/>
        </a:p>
      </dgm:t>
    </dgm:pt>
    <dgm:pt modelId="{E5782DE3-9F43-4AF3-BD8C-C721D6189169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Deal with service and provider related queries</a:t>
          </a:r>
          <a:endParaRPr lang="en-US" sz="1800" b="1" dirty="0">
            <a:solidFill>
              <a:schemeClr val="tx1"/>
            </a:solidFill>
          </a:endParaRPr>
        </a:p>
      </dgm:t>
    </dgm:pt>
    <dgm:pt modelId="{B15164CE-1FE0-4379-92BA-9C81F784F886}" type="parTrans" cxnId="{B44E5ADC-449B-4D59-BA4B-A0B73153A7D7}">
      <dgm:prSet/>
      <dgm:spPr/>
      <dgm:t>
        <a:bodyPr/>
        <a:lstStyle/>
        <a:p>
          <a:endParaRPr lang="en-US"/>
        </a:p>
      </dgm:t>
    </dgm:pt>
    <dgm:pt modelId="{620358D0-F396-412C-B27D-E194AFAE9E96}" type="sibTrans" cxnId="{B44E5ADC-449B-4D59-BA4B-A0B73153A7D7}">
      <dgm:prSet/>
      <dgm:spPr/>
      <dgm:t>
        <a:bodyPr/>
        <a:lstStyle/>
        <a:p>
          <a:endParaRPr lang="en-US"/>
        </a:p>
      </dgm:t>
    </dgm:pt>
    <dgm:pt modelId="{A565B24E-2A2B-4400-9E06-062B1AD73D9D}" type="pres">
      <dgm:prSet presAssocID="{2790D627-4635-4696-863C-E66223287BB7}" presName="Name0" presStyleCnt="0">
        <dgm:presLayoutVars>
          <dgm:dir/>
          <dgm:resizeHandles val="exact"/>
        </dgm:presLayoutVars>
      </dgm:prSet>
      <dgm:spPr/>
    </dgm:pt>
    <dgm:pt modelId="{1146EBEF-A8E1-49C2-AD82-3B8986574926}" type="pres">
      <dgm:prSet presAssocID="{2790D627-4635-4696-863C-E66223287BB7}" presName="cycle" presStyleCnt="0"/>
      <dgm:spPr/>
    </dgm:pt>
    <dgm:pt modelId="{2C1B4AAD-9847-42C2-BE65-A570A39339E4}" type="pres">
      <dgm:prSet presAssocID="{16F0C90C-C87E-4028-A596-98AAD90DD843}" presName="nodeFirstNode" presStyleLbl="node1" presStyleIdx="0" presStyleCnt="4" custScaleX="112923" custScaleY="108357">
        <dgm:presLayoutVars>
          <dgm:bulletEnabled val="1"/>
        </dgm:presLayoutVars>
      </dgm:prSet>
      <dgm:spPr/>
    </dgm:pt>
    <dgm:pt modelId="{22221ABB-FD88-4A99-8861-84DC67747476}" type="pres">
      <dgm:prSet presAssocID="{08305B5D-563F-41DC-8EA0-9E6216FB7395}" presName="sibTransFirstNode" presStyleLbl="bgShp" presStyleIdx="0" presStyleCnt="1"/>
      <dgm:spPr/>
    </dgm:pt>
    <dgm:pt modelId="{9AD4F602-1178-401F-AF91-6AF1001A2BF9}" type="pres">
      <dgm:prSet presAssocID="{F8052F20-FCAB-471B-8F97-0035FAC0DE11}" presName="nodeFollowingNodes" presStyleLbl="node1" presStyleIdx="1" presStyleCnt="4" custScaleX="106116" custScaleY="106824">
        <dgm:presLayoutVars>
          <dgm:bulletEnabled val="1"/>
        </dgm:presLayoutVars>
      </dgm:prSet>
      <dgm:spPr/>
    </dgm:pt>
    <dgm:pt modelId="{5F4A03CA-C453-4E53-9118-5FE057F4014E}" type="pres">
      <dgm:prSet presAssocID="{4748272D-015A-48AC-9BFF-F5584E5406E2}" presName="nodeFollowingNodes" presStyleLbl="node1" presStyleIdx="2" presStyleCnt="4" custScaleX="97394" custScaleY="78133" custRadScaleRad="99884" custRadScaleInc="1627">
        <dgm:presLayoutVars>
          <dgm:bulletEnabled val="1"/>
        </dgm:presLayoutVars>
      </dgm:prSet>
      <dgm:spPr/>
    </dgm:pt>
    <dgm:pt modelId="{3DC348EF-B4A2-4521-AD1D-35F57EA1B511}" type="pres">
      <dgm:prSet presAssocID="{E5782DE3-9F43-4AF3-BD8C-C721D6189169}" presName="nodeFollowingNodes" presStyleLbl="node1" presStyleIdx="3" presStyleCnt="4" custScaleX="89888" custScaleY="85249" custRadScaleRad="108201" custRadScaleInc="-5353">
        <dgm:presLayoutVars>
          <dgm:bulletEnabled val="1"/>
        </dgm:presLayoutVars>
      </dgm:prSet>
      <dgm:spPr/>
    </dgm:pt>
  </dgm:ptLst>
  <dgm:cxnLst>
    <dgm:cxn modelId="{0E4EA604-30EF-450F-A996-60E75514AE70}" type="presOf" srcId="{4CDF55C4-633E-4711-BAD0-81984D78DE05}" destId="{9AD4F602-1178-401F-AF91-6AF1001A2BF9}" srcOrd="0" destOrd="2" presId="urn:microsoft.com/office/officeart/2005/8/layout/cycle3"/>
    <dgm:cxn modelId="{2AADE00B-F271-4F86-B84B-ABF0043033C6}" srcId="{2790D627-4635-4696-863C-E66223287BB7}" destId="{4748272D-015A-48AC-9BFF-F5584E5406E2}" srcOrd="2" destOrd="0" parTransId="{417EB322-258B-45EA-9791-A146B35A70BA}" sibTransId="{E1628B22-575B-480F-9405-542DCEB450D8}"/>
    <dgm:cxn modelId="{37D1D40D-78A8-48D2-B061-694B22406987}" srcId="{F8052F20-FCAB-471B-8F97-0035FAC0DE11}" destId="{974315AC-1093-4B4B-BD12-DAE3D9F814DD}" srcOrd="2" destOrd="0" parTransId="{2A726AD2-D1C1-419B-ABB8-928DD85A529E}" sibTransId="{061A76DB-4054-4A50-95A9-9CDD295FFF83}"/>
    <dgm:cxn modelId="{ED3D2230-5B2B-442D-A3C4-30DB0D988967}" type="presOf" srcId="{3E87A9DA-A7B2-4EFE-967E-6CF7E54E1FAA}" destId="{9AD4F602-1178-401F-AF91-6AF1001A2BF9}" srcOrd="0" destOrd="1" presId="urn:microsoft.com/office/officeart/2005/8/layout/cycle3"/>
    <dgm:cxn modelId="{3F8F7F61-F10B-4F6C-B876-6156BA083572}" srcId="{F8052F20-FCAB-471B-8F97-0035FAC0DE11}" destId="{3E87A9DA-A7B2-4EFE-967E-6CF7E54E1FAA}" srcOrd="0" destOrd="0" parTransId="{2A83E8D1-5FDE-4C3A-AA8A-82ED8FE8B835}" sibTransId="{C2A4540F-6E26-4218-B4EE-16BB242D38B9}"/>
    <dgm:cxn modelId="{3CB5B745-5CA1-4457-955A-2828ABC958ED}" srcId="{2790D627-4635-4696-863C-E66223287BB7}" destId="{16F0C90C-C87E-4028-A596-98AAD90DD843}" srcOrd="0" destOrd="0" parTransId="{DD0BAF04-13E8-43BC-B2AB-16466A68CE3C}" sibTransId="{08305B5D-563F-41DC-8EA0-9E6216FB7395}"/>
    <dgm:cxn modelId="{970A0667-12B0-4EB1-B4DE-C1A754CD001F}" type="presOf" srcId="{974315AC-1093-4B4B-BD12-DAE3D9F814DD}" destId="{9AD4F602-1178-401F-AF91-6AF1001A2BF9}" srcOrd="0" destOrd="3" presId="urn:microsoft.com/office/officeart/2005/8/layout/cycle3"/>
    <dgm:cxn modelId="{FDD4574C-A617-4201-AB71-9DC57C26C901}" type="presOf" srcId="{F8052F20-FCAB-471B-8F97-0035FAC0DE11}" destId="{9AD4F602-1178-401F-AF91-6AF1001A2BF9}" srcOrd="0" destOrd="0" presId="urn:microsoft.com/office/officeart/2005/8/layout/cycle3"/>
    <dgm:cxn modelId="{4C90E051-E8AB-453B-8838-E9C5D3BC81B1}" srcId="{F8052F20-FCAB-471B-8F97-0035FAC0DE11}" destId="{4CDF55C4-633E-4711-BAD0-81984D78DE05}" srcOrd="1" destOrd="0" parTransId="{F3EF017B-7A13-4F54-AD99-E84DFF4FDBF1}" sibTransId="{8A842F8D-7F3F-4E42-905C-CBE6F7CE2286}"/>
    <dgm:cxn modelId="{623EA07E-E07B-4396-ADC6-A8C7F8EBFE40}" type="presOf" srcId="{2790D627-4635-4696-863C-E66223287BB7}" destId="{A565B24E-2A2B-4400-9E06-062B1AD73D9D}" srcOrd="0" destOrd="0" presId="urn:microsoft.com/office/officeart/2005/8/layout/cycle3"/>
    <dgm:cxn modelId="{485A3D7F-14D9-4321-8B63-2970F6C1AFF6}" srcId="{2790D627-4635-4696-863C-E66223287BB7}" destId="{F8052F20-FCAB-471B-8F97-0035FAC0DE11}" srcOrd="1" destOrd="0" parTransId="{204B680F-7D4F-4469-845E-8D9FF1276BEC}" sibTransId="{B22D1C20-BCBE-4013-A1E7-08CE8A4F907C}"/>
    <dgm:cxn modelId="{CB8F5F94-3ED9-46D4-AA53-07B91ED77C21}" type="presOf" srcId="{4748272D-015A-48AC-9BFF-F5584E5406E2}" destId="{5F4A03CA-C453-4E53-9118-5FE057F4014E}" srcOrd="0" destOrd="0" presId="urn:microsoft.com/office/officeart/2005/8/layout/cycle3"/>
    <dgm:cxn modelId="{57E926BE-7485-49F4-A0F7-409CA464DEFF}" type="presOf" srcId="{16F0C90C-C87E-4028-A596-98AAD90DD843}" destId="{2C1B4AAD-9847-42C2-BE65-A570A39339E4}" srcOrd="0" destOrd="0" presId="urn:microsoft.com/office/officeart/2005/8/layout/cycle3"/>
    <dgm:cxn modelId="{B44E5ADC-449B-4D59-BA4B-A0B73153A7D7}" srcId="{2790D627-4635-4696-863C-E66223287BB7}" destId="{E5782DE3-9F43-4AF3-BD8C-C721D6189169}" srcOrd="3" destOrd="0" parTransId="{B15164CE-1FE0-4379-92BA-9C81F784F886}" sibTransId="{620358D0-F396-412C-B27D-E194AFAE9E96}"/>
    <dgm:cxn modelId="{6C450CF1-222F-4F5A-AEF4-19D6E5EE237F}" type="presOf" srcId="{E5782DE3-9F43-4AF3-BD8C-C721D6189169}" destId="{3DC348EF-B4A2-4521-AD1D-35F57EA1B511}" srcOrd="0" destOrd="0" presId="urn:microsoft.com/office/officeart/2005/8/layout/cycle3"/>
    <dgm:cxn modelId="{23528CFC-C37F-4867-8A57-10B7D9016846}" type="presOf" srcId="{08305B5D-563F-41DC-8EA0-9E6216FB7395}" destId="{22221ABB-FD88-4A99-8861-84DC67747476}" srcOrd="0" destOrd="0" presId="urn:microsoft.com/office/officeart/2005/8/layout/cycle3"/>
    <dgm:cxn modelId="{B98F4966-2F62-40CE-9076-90697C0430AE}" type="presParOf" srcId="{A565B24E-2A2B-4400-9E06-062B1AD73D9D}" destId="{1146EBEF-A8E1-49C2-AD82-3B8986574926}" srcOrd="0" destOrd="0" presId="urn:microsoft.com/office/officeart/2005/8/layout/cycle3"/>
    <dgm:cxn modelId="{F5192C02-39A8-4339-956C-7879F29D47C7}" type="presParOf" srcId="{1146EBEF-A8E1-49C2-AD82-3B8986574926}" destId="{2C1B4AAD-9847-42C2-BE65-A570A39339E4}" srcOrd="0" destOrd="0" presId="urn:microsoft.com/office/officeart/2005/8/layout/cycle3"/>
    <dgm:cxn modelId="{9CEF1245-2C88-4F45-AE15-82A6AEF38C2D}" type="presParOf" srcId="{1146EBEF-A8E1-49C2-AD82-3B8986574926}" destId="{22221ABB-FD88-4A99-8861-84DC67747476}" srcOrd="1" destOrd="0" presId="urn:microsoft.com/office/officeart/2005/8/layout/cycle3"/>
    <dgm:cxn modelId="{B400F8AE-BE78-4660-AB62-1BA803AEE3A6}" type="presParOf" srcId="{1146EBEF-A8E1-49C2-AD82-3B8986574926}" destId="{9AD4F602-1178-401F-AF91-6AF1001A2BF9}" srcOrd="2" destOrd="0" presId="urn:microsoft.com/office/officeart/2005/8/layout/cycle3"/>
    <dgm:cxn modelId="{173EC356-9739-46DD-B238-70AE26763728}" type="presParOf" srcId="{1146EBEF-A8E1-49C2-AD82-3B8986574926}" destId="{5F4A03CA-C453-4E53-9118-5FE057F4014E}" srcOrd="3" destOrd="0" presId="urn:microsoft.com/office/officeart/2005/8/layout/cycle3"/>
    <dgm:cxn modelId="{263F3341-C71F-46BC-873E-FF3AFB3C3F94}" type="presParOf" srcId="{1146EBEF-A8E1-49C2-AD82-3B8986574926}" destId="{3DC348EF-B4A2-4521-AD1D-35F57EA1B511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F45E2-1018-45BF-8679-33C02DC7C07B}">
      <dsp:nvSpPr>
        <dsp:cNvPr id="0" name=""/>
        <dsp:cNvSpPr/>
      </dsp:nvSpPr>
      <dsp:spPr>
        <a:xfrm>
          <a:off x="0" y="67342"/>
          <a:ext cx="1005839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>
              <a:solidFill>
                <a:schemeClr val="tx1"/>
              </a:solidFill>
            </a:rPr>
            <a:t>Team Leader - </a:t>
          </a:r>
          <a:r>
            <a:rPr lang="en-GB" sz="2100" kern="1200" dirty="0">
              <a:solidFill>
                <a:schemeClr val="tx1"/>
              </a:solidFill>
            </a:rPr>
            <a:t>Lauren Willis: 01422 26 4759</a:t>
          </a:r>
          <a:endParaRPr lang="en-US" sz="2100" kern="1200" dirty="0">
            <a:solidFill>
              <a:schemeClr val="tx1"/>
            </a:solidFill>
          </a:endParaRPr>
        </a:p>
      </dsp:txBody>
      <dsp:txXfrm>
        <a:off x="24588" y="91930"/>
        <a:ext cx="10009223" cy="454509"/>
      </dsp:txXfrm>
    </dsp:sp>
    <dsp:sp modelId="{BC5AE3E8-6387-42CF-95C2-263624746E57}">
      <dsp:nvSpPr>
        <dsp:cNvPr id="0" name=""/>
        <dsp:cNvSpPr/>
      </dsp:nvSpPr>
      <dsp:spPr>
        <a:xfrm>
          <a:off x="0" y="631507"/>
          <a:ext cx="1005839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>
              <a:solidFill>
                <a:schemeClr val="tx1"/>
              </a:solidFill>
            </a:rPr>
            <a:t>Brokerage Officers </a:t>
          </a:r>
          <a:endParaRPr lang="en-US" sz="2100" kern="1200">
            <a:solidFill>
              <a:schemeClr val="tx1"/>
            </a:solidFill>
          </a:endParaRPr>
        </a:p>
      </dsp:txBody>
      <dsp:txXfrm>
        <a:off x="24588" y="656095"/>
        <a:ext cx="10009223" cy="454509"/>
      </dsp:txXfrm>
    </dsp:sp>
    <dsp:sp modelId="{8F83024B-9761-495D-92D5-0D2C38C9AA01}">
      <dsp:nvSpPr>
        <dsp:cNvPr id="0" name=""/>
        <dsp:cNvSpPr/>
      </dsp:nvSpPr>
      <dsp:spPr>
        <a:xfrm>
          <a:off x="0" y="1195672"/>
          <a:ext cx="1005839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>
              <a:solidFill>
                <a:schemeClr val="tx1"/>
              </a:solidFill>
            </a:rPr>
            <a:t>Sue Pinder: 01422 393950                </a:t>
          </a:r>
          <a:endParaRPr lang="en-US" sz="2100" kern="1200" dirty="0">
            <a:solidFill>
              <a:schemeClr val="tx1"/>
            </a:solidFill>
          </a:endParaRPr>
        </a:p>
      </dsp:txBody>
      <dsp:txXfrm>
        <a:off x="24588" y="1220260"/>
        <a:ext cx="10009223" cy="454509"/>
      </dsp:txXfrm>
    </dsp:sp>
    <dsp:sp modelId="{6B30ED71-AB31-4A43-8548-AC76C9EFB3DE}">
      <dsp:nvSpPr>
        <dsp:cNvPr id="0" name=""/>
        <dsp:cNvSpPr/>
      </dsp:nvSpPr>
      <dsp:spPr>
        <a:xfrm>
          <a:off x="0" y="1759837"/>
          <a:ext cx="1005839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solidFill>
                <a:schemeClr val="tx1"/>
              </a:solidFill>
            </a:rPr>
            <a:t>Courtney O’Hara: 01422 264760</a:t>
          </a:r>
          <a:endParaRPr lang="en-US" sz="2100" kern="1200">
            <a:solidFill>
              <a:schemeClr val="tx1"/>
            </a:solidFill>
          </a:endParaRPr>
        </a:p>
      </dsp:txBody>
      <dsp:txXfrm>
        <a:off x="24588" y="1784425"/>
        <a:ext cx="10009223" cy="454509"/>
      </dsp:txXfrm>
    </dsp:sp>
    <dsp:sp modelId="{49A2CF00-0DAC-4044-935A-6C72E75DE933}">
      <dsp:nvSpPr>
        <dsp:cNvPr id="0" name=""/>
        <dsp:cNvSpPr/>
      </dsp:nvSpPr>
      <dsp:spPr>
        <a:xfrm>
          <a:off x="0" y="2324002"/>
          <a:ext cx="1005839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solidFill>
                <a:schemeClr val="tx1"/>
              </a:solidFill>
            </a:rPr>
            <a:t>Yvonne Farrell: 01422 393942          </a:t>
          </a:r>
          <a:endParaRPr lang="en-US" sz="2100" kern="1200">
            <a:solidFill>
              <a:schemeClr val="tx1"/>
            </a:solidFill>
          </a:endParaRPr>
        </a:p>
      </dsp:txBody>
      <dsp:txXfrm>
        <a:off x="24588" y="2348590"/>
        <a:ext cx="10009223" cy="454509"/>
      </dsp:txXfrm>
    </dsp:sp>
    <dsp:sp modelId="{2DB453E3-FB7B-4325-8E24-913E64EC0221}">
      <dsp:nvSpPr>
        <dsp:cNvPr id="0" name=""/>
        <dsp:cNvSpPr/>
      </dsp:nvSpPr>
      <dsp:spPr>
        <a:xfrm>
          <a:off x="0" y="2888167"/>
          <a:ext cx="1005839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solidFill>
                <a:schemeClr val="tx1"/>
              </a:solidFill>
            </a:rPr>
            <a:t>Francesca D’Angiolo: 01422 392368</a:t>
          </a:r>
          <a:endParaRPr lang="en-US" sz="2100" kern="1200">
            <a:solidFill>
              <a:schemeClr val="tx1"/>
            </a:solidFill>
          </a:endParaRPr>
        </a:p>
      </dsp:txBody>
      <dsp:txXfrm>
        <a:off x="24588" y="2912755"/>
        <a:ext cx="10009223" cy="454509"/>
      </dsp:txXfrm>
    </dsp:sp>
    <dsp:sp modelId="{059091D8-E200-4CB8-BE17-F48537717424}">
      <dsp:nvSpPr>
        <dsp:cNvPr id="0" name=""/>
        <dsp:cNvSpPr/>
      </dsp:nvSpPr>
      <dsp:spPr>
        <a:xfrm>
          <a:off x="0" y="3452332"/>
          <a:ext cx="1005839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solidFill>
                <a:schemeClr val="tx1"/>
              </a:solidFill>
            </a:rPr>
            <a:t>Brokerage Email: AHSCBrokerageSupportTeam@calderdale.gov.uk</a:t>
          </a:r>
          <a:endParaRPr lang="en-US" sz="2100" kern="1200">
            <a:solidFill>
              <a:schemeClr val="tx1"/>
            </a:solidFill>
          </a:endParaRPr>
        </a:p>
      </dsp:txBody>
      <dsp:txXfrm>
        <a:off x="24588" y="3476920"/>
        <a:ext cx="10009223" cy="454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221ABB-FD88-4A99-8861-84DC67747476}">
      <dsp:nvSpPr>
        <dsp:cNvPr id="0" name=""/>
        <dsp:cNvSpPr/>
      </dsp:nvSpPr>
      <dsp:spPr>
        <a:xfrm>
          <a:off x="868231" y="-207112"/>
          <a:ext cx="5482929" cy="5482929"/>
        </a:xfrm>
        <a:prstGeom prst="circularArrow">
          <a:avLst>
            <a:gd name="adj1" fmla="val 4668"/>
            <a:gd name="adj2" fmla="val 272909"/>
            <a:gd name="adj3" fmla="val 12385081"/>
            <a:gd name="adj4" fmla="val 18344809"/>
            <a:gd name="adj5" fmla="val 484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1B4AAD-9847-42C2-BE65-A570A39339E4}">
      <dsp:nvSpPr>
        <dsp:cNvPr id="0" name=""/>
        <dsp:cNvSpPr/>
      </dsp:nvSpPr>
      <dsp:spPr>
        <a:xfrm>
          <a:off x="1593313" y="122069"/>
          <a:ext cx="4032765" cy="193485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Broker all-age commissioned services: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Homecare and OOHs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In House homecare: Willow Court, Railway Bridge, Clement Court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Outreach Services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Sitting Services ( Day sitting, Waking Night and Sleep in </a:t>
          </a:r>
          <a:r>
            <a:rPr lang="en-GB" sz="1400" b="1" kern="1200" dirty="0">
              <a:solidFill>
                <a:schemeClr val="tx1"/>
              </a:solidFill>
            </a:rPr>
            <a:t>)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687765" y="216521"/>
        <a:ext cx="3843861" cy="1745946"/>
      </dsp:txXfrm>
    </dsp:sp>
    <dsp:sp modelId="{9AD4F602-1178-401F-AF91-6AF1001A2BF9}">
      <dsp:nvSpPr>
        <dsp:cNvPr id="0" name=""/>
        <dsp:cNvSpPr/>
      </dsp:nvSpPr>
      <dsp:spPr>
        <a:xfrm>
          <a:off x="3683596" y="2104491"/>
          <a:ext cx="3789670" cy="1907477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Responsible for the maintenance of related services: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1" kern="1200" dirty="0">
              <a:solidFill>
                <a:schemeClr val="tx1"/>
              </a:solidFill>
            </a:rPr>
            <a:t>Maintaining CIS </a:t>
          </a:r>
          <a:endParaRPr lang="en-US" sz="1600" b="1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1" kern="1200" dirty="0">
              <a:solidFill>
                <a:schemeClr val="tx1"/>
              </a:solidFill>
            </a:rPr>
            <a:t>Processing increases, decreases and temporary service requests.</a:t>
          </a:r>
          <a:endParaRPr lang="en-US" sz="1600" b="1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1" kern="1200" dirty="0">
              <a:solidFill>
                <a:schemeClr val="tx1"/>
              </a:solidFill>
            </a:rPr>
            <a:t>Restarts and ending services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3776711" y="2197606"/>
        <a:ext cx="3603440" cy="1721247"/>
      </dsp:txXfrm>
    </dsp:sp>
    <dsp:sp modelId="{5F4A03CA-C453-4E53-9118-5FE057F4014E}">
      <dsp:nvSpPr>
        <dsp:cNvPr id="0" name=""/>
        <dsp:cNvSpPr/>
      </dsp:nvSpPr>
      <dsp:spPr>
        <a:xfrm>
          <a:off x="1830400" y="4326689"/>
          <a:ext cx="3478185" cy="139516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Process and check provider invoices for payment. Including the ICB recharges</a:t>
          </a:r>
          <a:r>
            <a:rPr lang="en-GB" sz="1400" kern="1200" dirty="0"/>
            <a:t>.</a:t>
          </a:r>
          <a:endParaRPr lang="en-US" sz="1400" kern="1200" dirty="0"/>
        </a:p>
      </dsp:txBody>
      <dsp:txXfrm>
        <a:off x="1898506" y="4394795"/>
        <a:ext cx="3341973" cy="1258951"/>
      </dsp:txXfrm>
    </dsp:sp>
    <dsp:sp modelId="{3DC348EF-B4A2-4521-AD1D-35F57EA1B511}">
      <dsp:nvSpPr>
        <dsp:cNvPr id="0" name=""/>
        <dsp:cNvSpPr/>
      </dsp:nvSpPr>
      <dsp:spPr>
        <a:xfrm>
          <a:off x="0" y="2440301"/>
          <a:ext cx="3210127" cy="1522228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Deal with service and provider related queries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74309" y="2514610"/>
        <a:ext cx="3061509" cy="1373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0163B-EBF5-4CB8-828A-F1428096D59B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54BA-A234-4B77-96E3-820DA1F6A7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91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60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20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13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5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92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55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09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15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07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33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8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E834C55-2EC3-4EDB-A46D-1E79B3A1F09A}" type="datetimeFigureOut">
              <a:rPr lang="en-GB" smtClean="0"/>
              <a:t>08/08/2025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81C18C9-9035-4440-ABFD-99DBF2E4B70F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89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lderdaleappp.co.uk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8C39E2-FF92-4371-7679-30E97F21C0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en-GB" dirty="0"/>
              <a:t>Brokerage Team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4EE4B-BC12-EBD2-ADAC-540589236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  <a:latin typeface="+mn-lt"/>
                <a:ea typeface="STXinwei" panose="020B0503020204020204" pitchFamily="2" charset="-122"/>
              </a:rPr>
              <a:t>AHSCBrokerageSupportTeam@calderdale.gov.uk</a:t>
            </a:r>
          </a:p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10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D5F98-5FAE-F78B-08B2-4BCD41D08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Brokerage Structure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B8BDEE-62A9-4BA5-8921-25E8933A03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943820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5562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6D16D1E-4205-49F5-BD2A-DA769947C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12FD100-C039-4E03-B5E4-2EDFA7290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4193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18FCD2-8448-4A81-8EB4-72250F782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6B16355-27FB-445B-B646-02AB73637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857492-D2CC-6A0C-C3C5-67EBDF60A7C7}"/>
              </a:ext>
            </a:extLst>
          </p:cNvPr>
          <p:cNvSpPr txBox="1">
            <a:spLocks/>
          </p:cNvSpPr>
          <p:nvPr/>
        </p:nvSpPr>
        <p:spPr>
          <a:xfrm>
            <a:off x="8103920" y="634946"/>
            <a:ext cx="3852554" cy="5055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</a:rPr>
              <a:t>Roles and Responsibilities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6DA680F-F6AC-453E-A8BF-C5BDED285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56978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B3BF2E5-C3AB-441F-A430-491119C56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D07C90B-B81A-473B-8919-CA924E61F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FBB6D5-6C03-4D30-E4BE-96B2B8F964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9150447"/>
              </p:ext>
            </p:extLst>
          </p:nvPr>
        </p:nvGraphicFramePr>
        <p:xfrm>
          <a:off x="235526" y="207818"/>
          <a:ext cx="7509163" cy="5846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1827124-8FE7-BA4A-4808-CA0C9E7C6BF0}"/>
              </a:ext>
            </a:extLst>
          </p:cNvPr>
          <p:cNvSpPr txBox="1"/>
          <p:nvPr/>
        </p:nvSpPr>
        <p:spPr>
          <a:xfrm>
            <a:off x="8103921" y="3763501"/>
            <a:ext cx="3852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Aim: </a:t>
            </a:r>
            <a:r>
              <a:rPr lang="en-GB" i="1" dirty="0"/>
              <a:t>To send referrals within 24hrs and start services within 72hrs of receipt of request</a:t>
            </a:r>
          </a:p>
        </p:txBody>
      </p:sp>
    </p:spTree>
    <p:extLst>
      <p:ext uri="{BB962C8B-B14F-4D97-AF65-F5344CB8AC3E}">
        <p14:creationId xmlns:p14="http://schemas.microsoft.com/office/powerpoint/2010/main" val="3696896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0C72AF1-D132-CCFC-F9B5-DBFBE4E6F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Collaborative Working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A37FFD7-84E3-C355-BBC1-0F13F4287A19}"/>
              </a:ext>
            </a:extLst>
          </p:cNvPr>
          <p:cNvSpPr txBox="1">
            <a:spLocks/>
          </p:cNvSpPr>
          <p:nvPr/>
        </p:nvSpPr>
        <p:spPr>
          <a:xfrm>
            <a:off x="574128" y="2572722"/>
            <a:ext cx="3036477" cy="2992582"/>
          </a:xfrm>
          <a:prstGeom prst="rect">
            <a:avLst/>
          </a:prstGeom>
        </p:spPr>
        <p:txBody>
          <a:bodyPr vert="horz" lIns="0" tIns="45720" rIns="0" bIns="45720" rtlCol="0">
            <a:normAutofit fontScale="850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b="1" dirty="0">
                <a:solidFill>
                  <a:schemeClr val="tx1"/>
                </a:solidFill>
              </a:rPr>
              <a:t>Brokerage source the relevant services at social cares request, we rely on the social worker to: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</a:rPr>
              <a:t>Update CIS correctly – outcomes, health funding, individual’s details and needs.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</a:rPr>
              <a:t>Send  detailed requests and within a timely manner.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</a:rPr>
              <a:t>Update brokerage of any restarts and end dates of services.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4D1003FA-4311-09AF-37A4-B7516EDE0AF6}"/>
              </a:ext>
            </a:extLst>
          </p:cNvPr>
          <p:cNvSpPr txBox="1">
            <a:spLocks/>
          </p:cNvSpPr>
          <p:nvPr/>
        </p:nvSpPr>
        <p:spPr>
          <a:xfrm>
            <a:off x="8023556" y="2572722"/>
            <a:ext cx="3036887" cy="234682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b="1" dirty="0">
                <a:solidFill>
                  <a:schemeClr val="tx1"/>
                </a:solidFill>
              </a:rPr>
              <a:t>Brokerage liaise with care charging when notified to input or end open suspensions.</a:t>
            </a:r>
          </a:p>
          <a:p>
            <a:r>
              <a:rPr lang="en-GB" sz="1700" b="1" dirty="0">
                <a:solidFill>
                  <a:schemeClr val="tx1"/>
                </a:solidFill>
              </a:rPr>
              <a:t>The teams work together on occasions to resolve care charging disputes.</a:t>
            </a:r>
          </a:p>
          <a:p>
            <a:endParaRPr lang="en-US" dirty="0"/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98B49133-9DC1-DD7B-ED8D-4CC6A628DEDD}"/>
              </a:ext>
            </a:extLst>
          </p:cNvPr>
          <p:cNvSpPr txBox="1">
            <a:spLocks/>
          </p:cNvSpPr>
          <p:nvPr/>
        </p:nvSpPr>
        <p:spPr>
          <a:xfrm>
            <a:off x="4362412" y="2572722"/>
            <a:ext cx="3036887" cy="234682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b="1" dirty="0">
                <a:solidFill>
                  <a:schemeClr val="tx1"/>
                </a:solidFill>
              </a:rPr>
              <a:t>Brokerage check provider invoice and send to the Care Payment Team for payment </a:t>
            </a:r>
          </a:p>
          <a:p>
            <a:r>
              <a:rPr lang="en-GB" sz="1700" b="1" dirty="0">
                <a:solidFill>
                  <a:schemeClr val="tx1"/>
                </a:solidFill>
              </a:rPr>
              <a:t>Brokerage process the ICB recharges for Homecare and Sitting service to send to the Care Payment team to raise the invoices to the ICB</a:t>
            </a:r>
          </a:p>
          <a:p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8B687AE-78A3-5B7B-AF28-3B245F24CED4}"/>
              </a:ext>
            </a:extLst>
          </p:cNvPr>
          <p:cNvSpPr txBox="1">
            <a:spLocks/>
          </p:cNvSpPr>
          <p:nvPr/>
        </p:nvSpPr>
        <p:spPr>
          <a:xfrm>
            <a:off x="345691" y="1912264"/>
            <a:ext cx="3036477" cy="40421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Social Care Teams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B9F64B91-293E-6A44-0A99-6B4C77BEBB1B}"/>
              </a:ext>
            </a:extLst>
          </p:cNvPr>
          <p:cNvSpPr txBox="1">
            <a:spLocks/>
          </p:cNvSpPr>
          <p:nvPr/>
        </p:nvSpPr>
        <p:spPr>
          <a:xfrm>
            <a:off x="4169546" y="1901180"/>
            <a:ext cx="3036477" cy="40421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Care Payment Team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FF45122E-5881-7B4F-1BD5-EBBB597A98E4}"/>
              </a:ext>
            </a:extLst>
          </p:cNvPr>
          <p:cNvSpPr txBox="1">
            <a:spLocks/>
          </p:cNvSpPr>
          <p:nvPr/>
        </p:nvSpPr>
        <p:spPr>
          <a:xfrm>
            <a:off x="7813291" y="1952933"/>
            <a:ext cx="3036477" cy="40421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Care Charging Team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775658-45B7-650A-2EA6-EAA1F0C663BF}"/>
              </a:ext>
            </a:extLst>
          </p:cNvPr>
          <p:cNvSpPr txBox="1"/>
          <p:nvPr/>
        </p:nvSpPr>
        <p:spPr>
          <a:xfrm>
            <a:off x="148614" y="5912919"/>
            <a:ext cx="6096000" cy="1058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>
              <a:lnSpc>
                <a:spcPct val="139000"/>
              </a:lnSpc>
              <a:spcAft>
                <a:spcPts val="900"/>
              </a:spcAft>
              <a:buNone/>
            </a:pPr>
            <a:r>
              <a:rPr lang="en-US" sz="1600" b="1" kern="1400" dirty="0">
                <a:ln>
                  <a:noFill/>
                </a:ln>
                <a:effectLst/>
                <a:latin typeface="Tahoma" panose="020B0604030504040204" pitchFamily="34" charset="0"/>
              </a:rPr>
              <a:t>Policy Portal: </a:t>
            </a:r>
            <a:r>
              <a:rPr lang="en-US" sz="1600" b="1" kern="1400" dirty="0">
                <a:ln>
                  <a:noFill/>
                </a:ln>
                <a:solidFill>
                  <a:schemeClr val="bg1"/>
                </a:solidFill>
                <a:effectLst/>
                <a:latin typeface="Tahoma" panose="020B0604030504040204" pitchFamily="34" charset="0"/>
                <a:hlinkClick r:id="rId2"/>
              </a:rPr>
              <a:t>www.calderdaleappp.co.uk</a:t>
            </a:r>
            <a:endParaRPr lang="en-US" sz="1600" b="1" kern="1400" dirty="0">
              <a:ln>
                <a:noFill/>
              </a:ln>
              <a:solidFill>
                <a:schemeClr val="bg1"/>
              </a:solidFill>
              <a:effectLst/>
              <a:latin typeface="Tahoma" panose="020B0604030504040204" pitchFamily="34" charset="0"/>
            </a:endParaRPr>
          </a:p>
          <a:p>
            <a:pPr marL="0" marR="0" indent="0" algn="just">
              <a:lnSpc>
                <a:spcPct val="139000"/>
              </a:lnSpc>
              <a:spcAft>
                <a:spcPts val="900"/>
              </a:spcAft>
              <a:buNone/>
            </a:pPr>
            <a:endParaRPr lang="en-US" sz="1050" kern="1400" dirty="0">
              <a:ln>
                <a:noFill/>
              </a:ln>
              <a:solidFill>
                <a:schemeClr val="bg1"/>
              </a:solidFill>
              <a:effectLst/>
              <a:latin typeface="Tahoma" panose="020B0604030504040204" pitchFamily="34" charset="0"/>
            </a:endParaRPr>
          </a:p>
          <a:p>
            <a:pPr marL="0" marR="0" indent="0" algn="l">
              <a:lnSpc>
                <a:spcPct val="110000"/>
              </a:lnSpc>
              <a:spcAft>
                <a:spcPts val="600"/>
              </a:spcAft>
            </a:pPr>
            <a:r>
              <a:rPr lang="en-US" sz="1100" kern="140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253101D-3F2B-8C99-DA1B-6F179388849C}"/>
              </a:ext>
            </a:extLst>
          </p:cNvPr>
          <p:cNvCxnSpPr/>
          <p:nvPr/>
        </p:nvCxnSpPr>
        <p:spPr>
          <a:xfrm>
            <a:off x="775855" y="2357149"/>
            <a:ext cx="2420759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3F9B11B-D0E9-7764-56AC-6C725858BD86}"/>
              </a:ext>
            </a:extLst>
          </p:cNvPr>
          <p:cNvCxnSpPr/>
          <p:nvPr/>
        </p:nvCxnSpPr>
        <p:spPr>
          <a:xfrm>
            <a:off x="4477404" y="2357149"/>
            <a:ext cx="2420759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051203E-DB9A-E47D-D842-AF578ED79B5C}"/>
              </a:ext>
            </a:extLst>
          </p:cNvPr>
          <p:cNvCxnSpPr/>
          <p:nvPr/>
        </p:nvCxnSpPr>
        <p:spPr>
          <a:xfrm>
            <a:off x="8121149" y="2357149"/>
            <a:ext cx="2420759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5541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498</TotalTime>
  <Words>285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Calibri</vt:lpstr>
      <vt:lpstr>Calibri Light</vt:lpstr>
      <vt:lpstr>Tahoma</vt:lpstr>
      <vt:lpstr>Wingdings</vt:lpstr>
      <vt:lpstr>Retrospect</vt:lpstr>
      <vt:lpstr>Brokerage Team</vt:lpstr>
      <vt:lpstr>Brokerage Structure</vt:lpstr>
      <vt:lpstr>PowerPoint Presentation</vt:lpstr>
      <vt:lpstr>Collaborative Working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 Willis</dc:creator>
  <cp:lastModifiedBy>Lauren Willis</cp:lastModifiedBy>
  <cp:revision>5</cp:revision>
  <dcterms:created xsi:type="dcterms:W3CDTF">2025-08-07T09:33:44Z</dcterms:created>
  <dcterms:modified xsi:type="dcterms:W3CDTF">2025-08-08T10:11:52Z</dcterms:modified>
</cp:coreProperties>
</file>