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68" r:id="rId5"/>
    <p:sldId id="258" r:id="rId6"/>
    <p:sldId id="260" r:id="rId7"/>
    <p:sldId id="264" r:id="rId8"/>
    <p:sldId id="265" r:id="rId9"/>
    <p:sldId id="266" r:id="rId10"/>
    <p:sldId id="26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63" d="100"/>
          <a:sy n="63" d="100"/>
        </p:scale>
        <p:origin x="800"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5D7144-DA3D-417A-894C-692D29A0220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3E9C86D-2021-4F44-875B-15C962BF8E8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FBEA3F1-BB91-4083-AD0F-DC4D3DFAE2EA}"/>
              </a:ext>
            </a:extLst>
          </p:cNvPr>
          <p:cNvSpPr>
            <a:spLocks noGrp="1"/>
          </p:cNvSpPr>
          <p:nvPr>
            <p:ph type="dt" sz="half" idx="10"/>
          </p:nvPr>
        </p:nvSpPr>
        <p:spPr/>
        <p:txBody>
          <a:bodyPr/>
          <a:lstStyle/>
          <a:p>
            <a:fld id="{A1C99A36-337A-41C1-A7D5-346C7FD179ED}" type="datetimeFigureOut">
              <a:rPr lang="en-GB" smtClean="0"/>
              <a:t>08/08/2025</a:t>
            </a:fld>
            <a:endParaRPr lang="en-GB"/>
          </a:p>
        </p:txBody>
      </p:sp>
      <p:sp>
        <p:nvSpPr>
          <p:cNvPr id="5" name="Footer Placeholder 4">
            <a:extLst>
              <a:ext uri="{FF2B5EF4-FFF2-40B4-BE49-F238E27FC236}">
                <a16:creationId xmlns:a16="http://schemas.microsoft.com/office/drawing/2014/main" id="{7B6B64F8-3280-4371-8B8D-F7B573DE654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B88E27E-92B5-4464-89E3-D069A6BEE9B4}"/>
              </a:ext>
            </a:extLst>
          </p:cNvPr>
          <p:cNvSpPr>
            <a:spLocks noGrp="1"/>
          </p:cNvSpPr>
          <p:nvPr>
            <p:ph type="sldNum" sz="quarter" idx="12"/>
          </p:nvPr>
        </p:nvSpPr>
        <p:spPr/>
        <p:txBody>
          <a:bodyPr/>
          <a:lstStyle/>
          <a:p>
            <a:fld id="{F2F00D9F-64A1-469F-A261-C5FEF7965FED}" type="slidenum">
              <a:rPr lang="en-GB" smtClean="0"/>
              <a:t>‹#›</a:t>
            </a:fld>
            <a:endParaRPr lang="en-GB"/>
          </a:p>
        </p:txBody>
      </p:sp>
    </p:spTree>
    <p:extLst>
      <p:ext uri="{BB962C8B-B14F-4D97-AF65-F5344CB8AC3E}">
        <p14:creationId xmlns:p14="http://schemas.microsoft.com/office/powerpoint/2010/main" val="36696164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5BC4FD-989A-43D7-8F29-599D730C03A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A4C1DED-5FD3-44C4-856C-46FF14A61F9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49FA404-4263-4DBE-AA4A-A6A8BD504708}"/>
              </a:ext>
            </a:extLst>
          </p:cNvPr>
          <p:cNvSpPr>
            <a:spLocks noGrp="1"/>
          </p:cNvSpPr>
          <p:nvPr>
            <p:ph type="dt" sz="half" idx="10"/>
          </p:nvPr>
        </p:nvSpPr>
        <p:spPr/>
        <p:txBody>
          <a:bodyPr/>
          <a:lstStyle/>
          <a:p>
            <a:fld id="{A1C99A36-337A-41C1-A7D5-346C7FD179ED}" type="datetimeFigureOut">
              <a:rPr lang="en-GB" smtClean="0"/>
              <a:t>08/08/2025</a:t>
            </a:fld>
            <a:endParaRPr lang="en-GB"/>
          </a:p>
        </p:txBody>
      </p:sp>
      <p:sp>
        <p:nvSpPr>
          <p:cNvPr id="5" name="Footer Placeholder 4">
            <a:extLst>
              <a:ext uri="{FF2B5EF4-FFF2-40B4-BE49-F238E27FC236}">
                <a16:creationId xmlns:a16="http://schemas.microsoft.com/office/drawing/2014/main" id="{D8F6762D-9CD4-4A60-A8CA-3948453C048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C7C78C1-0442-4053-962E-54898B389330}"/>
              </a:ext>
            </a:extLst>
          </p:cNvPr>
          <p:cNvSpPr>
            <a:spLocks noGrp="1"/>
          </p:cNvSpPr>
          <p:nvPr>
            <p:ph type="sldNum" sz="quarter" idx="12"/>
          </p:nvPr>
        </p:nvSpPr>
        <p:spPr/>
        <p:txBody>
          <a:bodyPr/>
          <a:lstStyle/>
          <a:p>
            <a:fld id="{F2F00D9F-64A1-469F-A261-C5FEF7965FED}" type="slidenum">
              <a:rPr lang="en-GB" smtClean="0"/>
              <a:t>‹#›</a:t>
            </a:fld>
            <a:endParaRPr lang="en-GB"/>
          </a:p>
        </p:txBody>
      </p:sp>
    </p:spTree>
    <p:extLst>
      <p:ext uri="{BB962C8B-B14F-4D97-AF65-F5344CB8AC3E}">
        <p14:creationId xmlns:p14="http://schemas.microsoft.com/office/powerpoint/2010/main" val="12926006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8A0015-C641-40F0-B227-FCAF94E895E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07BFDA2-14C8-4504-B72F-43FC3507FBA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4C39D28-BE30-4BB4-A232-D6CAC55B886F}"/>
              </a:ext>
            </a:extLst>
          </p:cNvPr>
          <p:cNvSpPr>
            <a:spLocks noGrp="1"/>
          </p:cNvSpPr>
          <p:nvPr>
            <p:ph type="dt" sz="half" idx="10"/>
          </p:nvPr>
        </p:nvSpPr>
        <p:spPr/>
        <p:txBody>
          <a:bodyPr/>
          <a:lstStyle/>
          <a:p>
            <a:fld id="{A1C99A36-337A-41C1-A7D5-346C7FD179ED}" type="datetimeFigureOut">
              <a:rPr lang="en-GB" smtClean="0"/>
              <a:t>08/08/2025</a:t>
            </a:fld>
            <a:endParaRPr lang="en-GB"/>
          </a:p>
        </p:txBody>
      </p:sp>
      <p:sp>
        <p:nvSpPr>
          <p:cNvPr id="5" name="Footer Placeholder 4">
            <a:extLst>
              <a:ext uri="{FF2B5EF4-FFF2-40B4-BE49-F238E27FC236}">
                <a16:creationId xmlns:a16="http://schemas.microsoft.com/office/drawing/2014/main" id="{ABBA59F1-6D56-4F53-BD4D-326C7D4975D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EC8E8D5-947E-445A-BADA-934C7D5EC639}"/>
              </a:ext>
            </a:extLst>
          </p:cNvPr>
          <p:cNvSpPr>
            <a:spLocks noGrp="1"/>
          </p:cNvSpPr>
          <p:nvPr>
            <p:ph type="sldNum" sz="quarter" idx="12"/>
          </p:nvPr>
        </p:nvSpPr>
        <p:spPr/>
        <p:txBody>
          <a:bodyPr/>
          <a:lstStyle/>
          <a:p>
            <a:fld id="{F2F00D9F-64A1-469F-A261-C5FEF7965FED}" type="slidenum">
              <a:rPr lang="en-GB" smtClean="0"/>
              <a:t>‹#›</a:t>
            </a:fld>
            <a:endParaRPr lang="en-GB"/>
          </a:p>
        </p:txBody>
      </p:sp>
    </p:spTree>
    <p:extLst>
      <p:ext uri="{BB962C8B-B14F-4D97-AF65-F5344CB8AC3E}">
        <p14:creationId xmlns:p14="http://schemas.microsoft.com/office/powerpoint/2010/main" val="14608688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DC454-C696-44F3-9CB8-291BD04A630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2D9E39D-6359-4A60-ABA5-800B2CE497D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E566B8A-58C5-4B38-8260-CD632BF03EC7}"/>
              </a:ext>
            </a:extLst>
          </p:cNvPr>
          <p:cNvSpPr>
            <a:spLocks noGrp="1"/>
          </p:cNvSpPr>
          <p:nvPr>
            <p:ph type="dt" sz="half" idx="10"/>
          </p:nvPr>
        </p:nvSpPr>
        <p:spPr/>
        <p:txBody>
          <a:bodyPr/>
          <a:lstStyle/>
          <a:p>
            <a:fld id="{A1C99A36-337A-41C1-A7D5-346C7FD179ED}" type="datetimeFigureOut">
              <a:rPr lang="en-GB" smtClean="0"/>
              <a:t>08/08/2025</a:t>
            </a:fld>
            <a:endParaRPr lang="en-GB"/>
          </a:p>
        </p:txBody>
      </p:sp>
      <p:sp>
        <p:nvSpPr>
          <p:cNvPr id="5" name="Footer Placeholder 4">
            <a:extLst>
              <a:ext uri="{FF2B5EF4-FFF2-40B4-BE49-F238E27FC236}">
                <a16:creationId xmlns:a16="http://schemas.microsoft.com/office/drawing/2014/main" id="{5B12B72B-5507-414D-940E-9EED01B6992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5944923-B96F-4BC0-A8BF-9B4D044196D4}"/>
              </a:ext>
            </a:extLst>
          </p:cNvPr>
          <p:cNvSpPr>
            <a:spLocks noGrp="1"/>
          </p:cNvSpPr>
          <p:nvPr>
            <p:ph type="sldNum" sz="quarter" idx="12"/>
          </p:nvPr>
        </p:nvSpPr>
        <p:spPr/>
        <p:txBody>
          <a:bodyPr/>
          <a:lstStyle/>
          <a:p>
            <a:fld id="{F2F00D9F-64A1-469F-A261-C5FEF7965FED}" type="slidenum">
              <a:rPr lang="en-GB" smtClean="0"/>
              <a:t>‹#›</a:t>
            </a:fld>
            <a:endParaRPr lang="en-GB"/>
          </a:p>
        </p:txBody>
      </p:sp>
    </p:spTree>
    <p:extLst>
      <p:ext uri="{BB962C8B-B14F-4D97-AF65-F5344CB8AC3E}">
        <p14:creationId xmlns:p14="http://schemas.microsoft.com/office/powerpoint/2010/main" val="1278072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200FB-D9DD-426E-AF36-23EE2734349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52ACE70-1DB0-4BD9-A24A-D1A7307EF1B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851418D-B9E0-48CC-84D8-06355B71C60D}"/>
              </a:ext>
            </a:extLst>
          </p:cNvPr>
          <p:cNvSpPr>
            <a:spLocks noGrp="1"/>
          </p:cNvSpPr>
          <p:nvPr>
            <p:ph type="dt" sz="half" idx="10"/>
          </p:nvPr>
        </p:nvSpPr>
        <p:spPr/>
        <p:txBody>
          <a:bodyPr/>
          <a:lstStyle/>
          <a:p>
            <a:fld id="{A1C99A36-337A-41C1-A7D5-346C7FD179ED}" type="datetimeFigureOut">
              <a:rPr lang="en-GB" smtClean="0"/>
              <a:t>08/08/2025</a:t>
            </a:fld>
            <a:endParaRPr lang="en-GB"/>
          </a:p>
        </p:txBody>
      </p:sp>
      <p:sp>
        <p:nvSpPr>
          <p:cNvPr id="5" name="Footer Placeholder 4">
            <a:extLst>
              <a:ext uri="{FF2B5EF4-FFF2-40B4-BE49-F238E27FC236}">
                <a16:creationId xmlns:a16="http://schemas.microsoft.com/office/drawing/2014/main" id="{8ED0260B-9541-4FFC-AC14-B9DBDD44B53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F292A39-1F43-4188-AA3F-0FA96ACB1371}"/>
              </a:ext>
            </a:extLst>
          </p:cNvPr>
          <p:cNvSpPr>
            <a:spLocks noGrp="1"/>
          </p:cNvSpPr>
          <p:nvPr>
            <p:ph type="sldNum" sz="quarter" idx="12"/>
          </p:nvPr>
        </p:nvSpPr>
        <p:spPr/>
        <p:txBody>
          <a:bodyPr/>
          <a:lstStyle/>
          <a:p>
            <a:fld id="{F2F00D9F-64A1-469F-A261-C5FEF7965FED}" type="slidenum">
              <a:rPr lang="en-GB" smtClean="0"/>
              <a:t>‹#›</a:t>
            </a:fld>
            <a:endParaRPr lang="en-GB"/>
          </a:p>
        </p:txBody>
      </p:sp>
    </p:spTree>
    <p:extLst>
      <p:ext uri="{BB962C8B-B14F-4D97-AF65-F5344CB8AC3E}">
        <p14:creationId xmlns:p14="http://schemas.microsoft.com/office/powerpoint/2010/main" val="2726415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D0BF4-75A6-489A-A25C-37C94E976F2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E53978D-3E34-4C7C-BDC5-1F830B7F01F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BA7167E-ABC7-4FDD-B88A-237049126C7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7598168-B126-4DBE-9443-D0B4A9EC3ED6}"/>
              </a:ext>
            </a:extLst>
          </p:cNvPr>
          <p:cNvSpPr>
            <a:spLocks noGrp="1"/>
          </p:cNvSpPr>
          <p:nvPr>
            <p:ph type="dt" sz="half" idx="10"/>
          </p:nvPr>
        </p:nvSpPr>
        <p:spPr/>
        <p:txBody>
          <a:bodyPr/>
          <a:lstStyle/>
          <a:p>
            <a:fld id="{A1C99A36-337A-41C1-A7D5-346C7FD179ED}" type="datetimeFigureOut">
              <a:rPr lang="en-GB" smtClean="0"/>
              <a:t>08/08/2025</a:t>
            </a:fld>
            <a:endParaRPr lang="en-GB"/>
          </a:p>
        </p:txBody>
      </p:sp>
      <p:sp>
        <p:nvSpPr>
          <p:cNvPr id="6" name="Footer Placeholder 5">
            <a:extLst>
              <a:ext uri="{FF2B5EF4-FFF2-40B4-BE49-F238E27FC236}">
                <a16:creationId xmlns:a16="http://schemas.microsoft.com/office/drawing/2014/main" id="{4625FA70-0853-4714-A939-F187F75D63E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87DF155-23F8-4DFA-9A05-4BE14F41E944}"/>
              </a:ext>
            </a:extLst>
          </p:cNvPr>
          <p:cNvSpPr>
            <a:spLocks noGrp="1"/>
          </p:cNvSpPr>
          <p:nvPr>
            <p:ph type="sldNum" sz="quarter" idx="12"/>
          </p:nvPr>
        </p:nvSpPr>
        <p:spPr/>
        <p:txBody>
          <a:bodyPr/>
          <a:lstStyle/>
          <a:p>
            <a:fld id="{F2F00D9F-64A1-469F-A261-C5FEF7965FED}" type="slidenum">
              <a:rPr lang="en-GB" smtClean="0"/>
              <a:t>‹#›</a:t>
            </a:fld>
            <a:endParaRPr lang="en-GB"/>
          </a:p>
        </p:txBody>
      </p:sp>
    </p:spTree>
    <p:extLst>
      <p:ext uri="{BB962C8B-B14F-4D97-AF65-F5344CB8AC3E}">
        <p14:creationId xmlns:p14="http://schemas.microsoft.com/office/powerpoint/2010/main" val="4138727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3524E4-8A61-4F2B-8D7E-1E9F09B6A40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8EE0CAD-2439-4830-AD36-A4B29B41329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064E65D-B929-41BA-AA34-C5C926AB52B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261C374-69E9-40AC-A17A-5D18DC3616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5F62F6A-C421-4D5D-8F56-2C99A603643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5196244-B833-4A68-AC29-7A91C5602365}"/>
              </a:ext>
            </a:extLst>
          </p:cNvPr>
          <p:cNvSpPr>
            <a:spLocks noGrp="1"/>
          </p:cNvSpPr>
          <p:nvPr>
            <p:ph type="dt" sz="half" idx="10"/>
          </p:nvPr>
        </p:nvSpPr>
        <p:spPr/>
        <p:txBody>
          <a:bodyPr/>
          <a:lstStyle/>
          <a:p>
            <a:fld id="{A1C99A36-337A-41C1-A7D5-346C7FD179ED}" type="datetimeFigureOut">
              <a:rPr lang="en-GB" smtClean="0"/>
              <a:t>08/08/2025</a:t>
            </a:fld>
            <a:endParaRPr lang="en-GB"/>
          </a:p>
        </p:txBody>
      </p:sp>
      <p:sp>
        <p:nvSpPr>
          <p:cNvPr id="8" name="Footer Placeholder 7">
            <a:extLst>
              <a:ext uri="{FF2B5EF4-FFF2-40B4-BE49-F238E27FC236}">
                <a16:creationId xmlns:a16="http://schemas.microsoft.com/office/drawing/2014/main" id="{0557FAB1-43D2-44D6-86C1-0B2AA283967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7C696CF-24F6-43B7-A175-149E35D7AD0E}"/>
              </a:ext>
            </a:extLst>
          </p:cNvPr>
          <p:cNvSpPr>
            <a:spLocks noGrp="1"/>
          </p:cNvSpPr>
          <p:nvPr>
            <p:ph type="sldNum" sz="quarter" idx="12"/>
          </p:nvPr>
        </p:nvSpPr>
        <p:spPr/>
        <p:txBody>
          <a:bodyPr/>
          <a:lstStyle/>
          <a:p>
            <a:fld id="{F2F00D9F-64A1-469F-A261-C5FEF7965FED}" type="slidenum">
              <a:rPr lang="en-GB" smtClean="0"/>
              <a:t>‹#›</a:t>
            </a:fld>
            <a:endParaRPr lang="en-GB"/>
          </a:p>
        </p:txBody>
      </p:sp>
    </p:spTree>
    <p:extLst>
      <p:ext uri="{BB962C8B-B14F-4D97-AF65-F5344CB8AC3E}">
        <p14:creationId xmlns:p14="http://schemas.microsoft.com/office/powerpoint/2010/main" val="3899385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925229-CB36-4039-A3F0-96720B74D42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DF8F429-D3A6-420F-9CEE-B87B3354EB83}"/>
              </a:ext>
            </a:extLst>
          </p:cNvPr>
          <p:cNvSpPr>
            <a:spLocks noGrp="1"/>
          </p:cNvSpPr>
          <p:nvPr>
            <p:ph type="dt" sz="half" idx="10"/>
          </p:nvPr>
        </p:nvSpPr>
        <p:spPr/>
        <p:txBody>
          <a:bodyPr/>
          <a:lstStyle/>
          <a:p>
            <a:fld id="{A1C99A36-337A-41C1-A7D5-346C7FD179ED}" type="datetimeFigureOut">
              <a:rPr lang="en-GB" smtClean="0"/>
              <a:t>08/08/2025</a:t>
            </a:fld>
            <a:endParaRPr lang="en-GB"/>
          </a:p>
        </p:txBody>
      </p:sp>
      <p:sp>
        <p:nvSpPr>
          <p:cNvPr id="4" name="Footer Placeholder 3">
            <a:extLst>
              <a:ext uri="{FF2B5EF4-FFF2-40B4-BE49-F238E27FC236}">
                <a16:creationId xmlns:a16="http://schemas.microsoft.com/office/drawing/2014/main" id="{CE437EBA-5D41-498E-AAAB-CAC6BD6C0C4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434200C-C8DF-424C-AE6D-723A58F26478}"/>
              </a:ext>
            </a:extLst>
          </p:cNvPr>
          <p:cNvSpPr>
            <a:spLocks noGrp="1"/>
          </p:cNvSpPr>
          <p:nvPr>
            <p:ph type="sldNum" sz="quarter" idx="12"/>
          </p:nvPr>
        </p:nvSpPr>
        <p:spPr/>
        <p:txBody>
          <a:bodyPr/>
          <a:lstStyle/>
          <a:p>
            <a:fld id="{F2F00D9F-64A1-469F-A261-C5FEF7965FED}" type="slidenum">
              <a:rPr lang="en-GB" smtClean="0"/>
              <a:t>‹#›</a:t>
            </a:fld>
            <a:endParaRPr lang="en-GB"/>
          </a:p>
        </p:txBody>
      </p:sp>
    </p:spTree>
    <p:extLst>
      <p:ext uri="{BB962C8B-B14F-4D97-AF65-F5344CB8AC3E}">
        <p14:creationId xmlns:p14="http://schemas.microsoft.com/office/powerpoint/2010/main" val="2473911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8167CA9-383C-4811-89D3-50D9EDDF98B8}"/>
              </a:ext>
            </a:extLst>
          </p:cNvPr>
          <p:cNvSpPr>
            <a:spLocks noGrp="1"/>
          </p:cNvSpPr>
          <p:nvPr>
            <p:ph type="dt" sz="half" idx="10"/>
          </p:nvPr>
        </p:nvSpPr>
        <p:spPr/>
        <p:txBody>
          <a:bodyPr/>
          <a:lstStyle/>
          <a:p>
            <a:fld id="{A1C99A36-337A-41C1-A7D5-346C7FD179ED}" type="datetimeFigureOut">
              <a:rPr lang="en-GB" smtClean="0"/>
              <a:t>08/08/2025</a:t>
            </a:fld>
            <a:endParaRPr lang="en-GB"/>
          </a:p>
        </p:txBody>
      </p:sp>
      <p:sp>
        <p:nvSpPr>
          <p:cNvPr id="3" name="Footer Placeholder 2">
            <a:extLst>
              <a:ext uri="{FF2B5EF4-FFF2-40B4-BE49-F238E27FC236}">
                <a16:creationId xmlns:a16="http://schemas.microsoft.com/office/drawing/2014/main" id="{39772A80-5CC9-40CF-83D6-91600F4B038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49B38B3-EB39-4B80-B94E-C607FE27EFAF}"/>
              </a:ext>
            </a:extLst>
          </p:cNvPr>
          <p:cNvSpPr>
            <a:spLocks noGrp="1"/>
          </p:cNvSpPr>
          <p:nvPr>
            <p:ph type="sldNum" sz="quarter" idx="12"/>
          </p:nvPr>
        </p:nvSpPr>
        <p:spPr/>
        <p:txBody>
          <a:bodyPr/>
          <a:lstStyle/>
          <a:p>
            <a:fld id="{F2F00D9F-64A1-469F-A261-C5FEF7965FED}" type="slidenum">
              <a:rPr lang="en-GB" smtClean="0"/>
              <a:t>‹#›</a:t>
            </a:fld>
            <a:endParaRPr lang="en-GB"/>
          </a:p>
        </p:txBody>
      </p:sp>
    </p:spTree>
    <p:extLst>
      <p:ext uri="{BB962C8B-B14F-4D97-AF65-F5344CB8AC3E}">
        <p14:creationId xmlns:p14="http://schemas.microsoft.com/office/powerpoint/2010/main" val="40851116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4DBA5-0580-4755-B356-480AE4B1F0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B522A0F-B6EB-4053-9D65-C12CB21608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E6C4862-85F9-41B9-981A-C16AFDB760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FBC8C3-0054-4A21-9FAE-09CC2D7B41F2}"/>
              </a:ext>
            </a:extLst>
          </p:cNvPr>
          <p:cNvSpPr>
            <a:spLocks noGrp="1"/>
          </p:cNvSpPr>
          <p:nvPr>
            <p:ph type="dt" sz="half" idx="10"/>
          </p:nvPr>
        </p:nvSpPr>
        <p:spPr/>
        <p:txBody>
          <a:bodyPr/>
          <a:lstStyle/>
          <a:p>
            <a:fld id="{A1C99A36-337A-41C1-A7D5-346C7FD179ED}" type="datetimeFigureOut">
              <a:rPr lang="en-GB" smtClean="0"/>
              <a:t>08/08/2025</a:t>
            </a:fld>
            <a:endParaRPr lang="en-GB"/>
          </a:p>
        </p:txBody>
      </p:sp>
      <p:sp>
        <p:nvSpPr>
          <p:cNvPr id="6" name="Footer Placeholder 5">
            <a:extLst>
              <a:ext uri="{FF2B5EF4-FFF2-40B4-BE49-F238E27FC236}">
                <a16:creationId xmlns:a16="http://schemas.microsoft.com/office/drawing/2014/main" id="{239B3124-D945-4FF2-B8A4-956CDC321EB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50EAAA8-AAB8-474E-A542-451C7C24FA9A}"/>
              </a:ext>
            </a:extLst>
          </p:cNvPr>
          <p:cNvSpPr>
            <a:spLocks noGrp="1"/>
          </p:cNvSpPr>
          <p:nvPr>
            <p:ph type="sldNum" sz="quarter" idx="12"/>
          </p:nvPr>
        </p:nvSpPr>
        <p:spPr/>
        <p:txBody>
          <a:bodyPr/>
          <a:lstStyle/>
          <a:p>
            <a:fld id="{F2F00D9F-64A1-469F-A261-C5FEF7965FED}" type="slidenum">
              <a:rPr lang="en-GB" smtClean="0"/>
              <a:t>‹#›</a:t>
            </a:fld>
            <a:endParaRPr lang="en-GB"/>
          </a:p>
        </p:txBody>
      </p:sp>
    </p:spTree>
    <p:extLst>
      <p:ext uri="{BB962C8B-B14F-4D97-AF65-F5344CB8AC3E}">
        <p14:creationId xmlns:p14="http://schemas.microsoft.com/office/powerpoint/2010/main" val="885373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35EA19-F548-4366-A649-0E2848B5938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6EDA0FB-FA3B-4DE7-B887-4415DEA72C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E65EB24-B58A-4F80-BC30-8D72E14FDE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382A51E-FE92-4DF6-8996-D1DF09330872}"/>
              </a:ext>
            </a:extLst>
          </p:cNvPr>
          <p:cNvSpPr>
            <a:spLocks noGrp="1"/>
          </p:cNvSpPr>
          <p:nvPr>
            <p:ph type="dt" sz="half" idx="10"/>
          </p:nvPr>
        </p:nvSpPr>
        <p:spPr/>
        <p:txBody>
          <a:bodyPr/>
          <a:lstStyle/>
          <a:p>
            <a:fld id="{A1C99A36-337A-41C1-A7D5-346C7FD179ED}" type="datetimeFigureOut">
              <a:rPr lang="en-GB" smtClean="0"/>
              <a:t>08/08/2025</a:t>
            </a:fld>
            <a:endParaRPr lang="en-GB"/>
          </a:p>
        </p:txBody>
      </p:sp>
      <p:sp>
        <p:nvSpPr>
          <p:cNvPr id="6" name="Footer Placeholder 5">
            <a:extLst>
              <a:ext uri="{FF2B5EF4-FFF2-40B4-BE49-F238E27FC236}">
                <a16:creationId xmlns:a16="http://schemas.microsoft.com/office/drawing/2014/main" id="{80AB4121-E5F6-42A2-9FFC-2F167194985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405A0BC-A165-47FF-925C-1575DE33B256}"/>
              </a:ext>
            </a:extLst>
          </p:cNvPr>
          <p:cNvSpPr>
            <a:spLocks noGrp="1"/>
          </p:cNvSpPr>
          <p:nvPr>
            <p:ph type="sldNum" sz="quarter" idx="12"/>
          </p:nvPr>
        </p:nvSpPr>
        <p:spPr/>
        <p:txBody>
          <a:bodyPr/>
          <a:lstStyle/>
          <a:p>
            <a:fld id="{F2F00D9F-64A1-469F-A261-C5FEF7965FED}" type="slidenum">
              <a:rPr lang="en-GB" smtClean="0"/>
              <a:t>‹#›</a:t>
            </a:fld>
            <a:endParaRPr lang="en-GB"/>
          </a:p>
        </p:txBody>
      </p:sp>
    </p:spTree>
    <p:extLst>
      <p:ext uri="{BB962C8B-B14F-4D97-AF65-F5344CB8AC3E}">
        <p14:creationId xmlns:p14="http://schemas.microsoft.com/office/powerpoint/2010/main" val="336521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B114DC2-5995-4D02-9EEA-B25C81C3209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FC4A975-9E48-48A0-B302-C72BFCA9144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9F6CDF1-AEDC-4790-B9DC-D54481CADEB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C99A36-337A-41C1-A7D5-346C7FD179ED}" type="datetimeFigureOut">
              <a:rPr lang="en-GB" smtClean="0"/>
              <a:t>08/08/2025</a:t>
            </a:fld>
            <a:endParaRPr lang="en-GB"/>
          </a:p>
        </p:txBody>
      </p:sp>
      <p:sp>
        <p:nvSpPr>
          <p:cNvPr id="5" name="Footer Placeholder 4">
            <a:extLst>
              <a:ext uri="{FF2B5EF4-FFF2-40B4-BE49-F238E27FC236}">
                <a16:creationId xmlns:a16="http://schemas.microsoft.com/office/drawing/2014/main" id="{AA5B9049-F594-48AD-82A9-A02D0AC2620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0D5732F-C4C7-41CA-B987-45D4FFF1F8A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F00D9F-64A1-469F-A261-C5FEF7965FED}" type="slidenum">
              <a:rPr lang="en-GB" smtClean="0"/>
              <a:t>‹#›</a:t>
            </a:fld>
            <a:endParaRPr lang="en-GB"/>
          </a:p>
        </p:txBody>
      </p:sp>
    </p:spTree>
    <p:extLst>
      <p:ext uri="{BB962C8B-B14F-4D97-AF65-F5344CB8AC3E}">
        <p14:creationId xmlns:p14="http://schemas.microsoft.com/office/powerpoint/2010/main" val="10844423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HSC.Directpayments@calderdale.gov.uk"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CD627-4EB9-45C6-B79B-805EA9EBA6D8}"/>
              </a:ext>
            </a:extLst>
          </p:cNvPr>
          <p:cNvSpPr>
            <a:spLocks noGrp="1"/>
          </p:cNvSpPr>
          <p:nvPr>
            <p:ph type="ctrTitle"/>
          </p:nvPr>
        </p:nvSpPr>
        <p:spPr/>
        <p:txBody>
          <a:bodyPr>
            <a:normAutofit fontScale="90000"/>
          </a:bodyPr>
          <a:lstStyle/>
          <a:p>
            <a:r>
              <a:rPr lang="en-GB" dirty="0"/>
              <a:t>Direct Payments</a:t>
            </a:r>
            <a:br>
              <a:rPr lang="en-GB" dirty="0"/>
            </a:br>
            <a:r>
              <a:rPr lang="en-GB" dirty="0"/>
              <a:t>Giving Choice, Control and flexibility back to the </a:t>
            </a:r>
            <a:br>
              <a:rPr lang="en-GB" dirty="0"/>
            </a:br>
            <a:r>
              <a:rPr lang="en-GB" dirty="0"/>
              <a:t>person .  </a:t>
            </a:r>
          </a:p>
        </p:txBody>
      </p:sp>
      <p:sp>
        <p:nvSpPr>
          <p:cNvPr id="3" name="Subtitle 2">
            <a:extLst>
              <a:ext uri="{FF2B5EF4-FFF2-40B4-BE49-F238E27FC236}">
                <a16:creationId xmlns:a16="http://schemas.microsoft.com/office/drawing/2014/main" id="{30DFD988-FCB8-4804-B173-87F78D0EB144}"/>
              </a:ext>
            </a:extLst>
          </p:cNvPr>
          <p:cNvSpPr>
            <a:spLocks noGrp="1"/>
          </p:cNvSpPr>
          <p:nvPr>
            <p:ph type="subTitle" idx="1"/>
          </p:nvPr>
        </p:nvSpPr>
        <p:spPr/>
        <p:txBody>
          <a:bodyPr>
            <a:normAutofit fontScale="92500" lnSpcReduction="10000"/>
          </a:bodyPr>
          <a:lstStyle/>
          <a:p>
            <a:r>
              <a:rPr lang="en-GB" sz="3200" dirty="0"/>
              <a:t>Flexible Support in Calderdale</a:t>
            </a:r>
          </a:p>
          <a:p>
            <a:endParaRPr lang="en-GB" dirty="0"/>
          </a:p>
          <a:p>
            <a:r>
              <a:rPr lang="en-GB" dirty="0">
                <a:hlinkClick r:id="rId2"/>
              </a:rPr>
              <a:t>HSC.Directpayments@calderdale.gov.uk</a:t>
            </a:r>
            <a:endParaRPr lang="en-GB" dirty="0"/>
          </a:p>
          <a:p>
            <a:r>
              <a:rPr lang="en-GB" dirty="0"/>
              <a:t>Duty 01422 393370</a:t>
            </a:r>
          </a:p>
        </p:txBody>
      </p:sp>
    </p:spTree>
    <p:extLst>
      <p:ext uri="{BB962C8B-B14F-4D97-AF65-F5344CB8AC3E}">
        <p14:creationId xmlns:p14="http://schemas.microsoft.com/office/powerpoint/2010/main" val="8990455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D39D59-1F1B-C492-87ED-A97059506459}"/>
              </a:ext>
            </a:extLst>
          </p:cNvPr>
          <p:cNvSpPr>
            <a:spLocks noGrp="1"/>
          </p:cNvSpPr>
          <p:nvPr>
            <p:ph type="title"/>
          </p:nvPr>
        </p:nvSpPr>
        <p:spPr/>
        <p:txBody>
          <a:bodyPr/>
          <a:lstStyle/>
          <a:p>
            <a:r>
              <a:rPr lang="en-GB" dirty="0"/>
              <a:t>Ending a Direct payment </a:t>
            </a:r>
          </a:p>
        </p:txBody>
      </p:sp>
      <p:sp>
        <p:nvSpPr>
          <p:cNvPr id="3" name="Content Placeholder 2">
            <a:extLst>
              <a:ext uri="{FF2B5EF4-FFF2-40B4-BE49-F238E27FC236}">
                <a16:creationId xmlns:a16="http://schemas.microsoft.com/office/drawing/2014/main" id="{020178B3-DC56-1FB7-6201-2526FF9EAA93}"/>
              </a:ext>
            </a:extLst>
          </p:cNvPr>
          <p:cNvSpPr>
            <a:spLocks noGrp="1"/>
          </p:cNvSpPr>
          <p:nvPr>
            <p:ph idx="1"/>
          </p:nvPr>
        </p:nvSpPr>
        <p:spPr/>
        <p:txBody>
          <a:bodyPr/>
          <a:lstStyle/>
          <a:p>
            <a:r>
              <a:rPr lang="en-GB" dirty="0"/>
              <a:t>Direct payments are ended by Gateway to care when </a:t>
            </a:r>
            <a:r>
              <a:rPr lang="en-GB"/>
              <a:t>a  person  passes away.</a:t>
            </a:r>
            <a:endParaRPr lang="en-GB" dirty="0"/>
          </a:p>
          <a:p>
            <a:r>
              <a:rPr lang="en-GB" dirty="0"/>
              <a:t>When requested by the Service user.</a:t>
            </a:r>
          </a:p>
          <a:p>
            <a:r>
              <a:rPr lang="en-GB" dirty="0"/>
              <a:t>When  a person checklists for 100% health.</a:t>
            </a:r>
          </a:p>
          <a:p>
            <a:endParaRPr lang="en-GB" dirty="0"/>
          </a:p>
          <a:p>
            <a:endParaRPr lang="en-GB" dirty="0"/>
          </a:p>
          <a:p>
            <a:r>
              <a:rPr lang="en-GB" dirty="0"/>
              <a:t>A DIRECT PAYMENT SHOULD NOT BE ENDED BY A SOCIAL WORKER DUE TO NUMEROUS IMPLICATIONS. </a:t>
            </a:r>
          </a:p>
          <a:p>
            <a:endParaRPr lang="en-GB" dirty="0"/>
          </a:p>
          <a:p>
            <a:endParaRPr lang="en-GB" dirty="0"/>
          </a:p>
          <a:p>
            <a:endParaRPr lang="en-GB" dirty="0"/>
          </a:p>
        </p:txBody>
      </p:sp>
    </p:spTree>
    <p:extLst>
      <p:ext uri="{BB962C8B-B14F-4D97-AF65-F5344CB8AC3E}">
        <p14:creationId xmlns:p14="http://schemas.microsoft.com/office/powerpoint/2010/main" val="35607710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167391-192D-4106-BEE8-F7B25F6BA23A}"/>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Direct Payments </a:t>
            </a:r>
          </a:p>
        </p:txBody>
      </p:sp>
      <p:sp>
        <p:nvSpPr>
          <p:cNvPr id="3" name="Content Placeholder 2">
            <a:extLst>
              <a:ext uri="{FF2B5EF4-FFF2-40B4-BE49-F238E27FC236}">
                <a16:creationId xmlns:a16="http://schemas.microsoft.com/office/drawing/2014/main" id="{E2DB648C-2392-4E61-9693-8E8ED3F43114}"/>
              </a:ext>
            </a:extLst>
          </p:cNvPr>
          <p:cNvSpPr>
            <a:spLocks noGrp="1"/>
          </p:cNvSpPr>
          <p:nvPr>
            <p:ph idx="1"/>
          </p:nvPr>
        </p:nvSpPr>
        <p:spPr/>
        <p:txBody>
          <a:bodyPr>
            <a:normAutofit lnSpcReduction="10000"/>
          </a:bodyPr>
          <a:lstStyle/>
          <a:p>
            <a:pPr marL="0" indent="0">
              <a:lnSpc>
                <a:spcPct val="150000"/>
              </a:lnSpc>
              <a:buNone/>
            </a:pPr>
            <a:r>
              <a:rPr lang="en-GB" sz="4000" dirty="0">
                <a:solidFill>
                  <a:srgbClr val="000000"/>
                </a:solidFill>
                <a:effectLst/>
                <a:latin typeface="Arial" panose="020B0604020202020204" pitchFamily="34" charset="0"/>
                <a:ea typeface="Calibri" panose="020F0502020204030204" pitchFamily="34" charset="0"/>
                <a:cs typeface="Syntax"/>
              </a:rPr>
              <a:t>Direct Payments are fundamental to achieving the Government’s aim of increasing people’s independence, choice and control by providing personalised alternatives to the social care services offered by the Council.</a:t>
            </a:r>
            <a:endParaRPr lang="en-GB" sz="4000" dirty="0"/>
          </a:p>
        </p:txBody>
      </p:sp>
    </p:spTree>
    <p:extLst>
      <p:ext uri="{BB962C8B-B14F-4D97-AF65-F5344CB8AC3E}">
        <p14:creationId xmlns:p14="http://schemas.microsoft.com/office/powerpoint/2010/main" val="32696070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25F792-87B5-4925-A6DC-C1A68468A5FB}"/>
              </a:ext>
            </a:extLst>
          </p:cNvPr>
          <p:cNvSpPr>
            <a:spLocks noGrp="1"/>
          </p:cNvSpPr>
          <p:nvPr>
            <p:ph type="title"/>
          </p:nvPr>
        </p:nvSpPr>
        <p:spPr/>
        <p:txBody>
          <a:bodyPr>
            <a:normAutofit fontScale="90000"/>
          </a:bodyPr>
          <a:lstStyle/>
          <a:p>
            <a:r>
              <a:rPr lang="en-GB" sz="3600" b="1" dirty="0">
                <a:effectLst/>
                <a:latin typeface="Arial" panose="020B0604020202020204" pitchFamily="34" charset="0"/>
                <a:ea typeface="Calibri" panose="020F0502020204030204" pitchFamily="34" charset="0"/>
              </a:rPr>
              <a:t>CALDERDALE COUNCIL DIRECT PAYMENTS POLICY</a:t>
            </a:r>
            <a:br>
              <a:rPr lang="en-GB" sz="4400" dirty="0">
                <a:effectLst/>
                <a:latin typeface="Arial" panose="020B0604020202020204" pitchFamily="34" charset="0"/>
                <a:ea typeface="Calibri" panose="020F0502020204030204" pitchFamily="34" charset="0"/>
              </a:rPr>
            </a:br>
            <a:r>
              <a:rPr lang="en-GB" sz="1800" dirty="0">
                <a:effectLst/>
                <a:latin typeface="Arial" panose="020B0604020202020204" pitchFamily="34" charset="0"/>
                <a:ea typeface="Calibri" panose="020F0502020204030204" pitchFamily="34" charset="0"/>
              </a:rPr>
              <a:t>Currently under review </a:t>
            </a:r>
            <a:endParaRPr lang="en-GB" sz="1800" dirty="0"/>
          </a:p>
        </p:txBody>
      </p:sp>
      <p:sp>
        <p:nvSpPr>
          <p:cNvPr id="3" name="Content Placeholder 2">
            <a:extLst>
              <a:ext uri="{FF2B5EF4-FFF2-40B4-BE49-F238E27FC236}">
                <a16:creationId xmlns:a16="http://schemas.microsoft.com/office/drawing/2014/main" id="{B6C2C48B-0273-4459-8592-DEAC6F793119}"/>
              </a:ext>
            </a:extLst>
          </p:cNvPr>
          <p:cNvSpPr>
            <a:spLocks noGrp="1"/>
          </p:cNvSpPr>
          <p:nvPr>
            <p:ph idx="1"/>
          </p:nvPr>
        </p:nvSpPr>
        <p:spPr/>
        <p:txBody>
          <a:bodyPr>
            <a:normAutofit lnSpcReduction="10000"/>
          </a:bodyPr>
          <a:lstStyle/>
          <a:p>
            <a:pPr marL="0" indent="0">
              <a:lnSpc>
                <a:spcPct val="115000"/>
              </a:lnSpc>
              <a:spcAft>
                <a:spcPts val="1000"/>
              </a:spcAft>
              <a:buNone/>
            </a:pPr>
            <a:endParaRPr lang="en-GB" sz="1200" dirty="0">
              <a:effectLst/>
              <a:latin typeface="Arial" panose="020B0604020202020204" pitchFamily="34" charset="0"/>
              <a:ea typeface="Calibri" panose="020F0502020204030204" pitchFamily="34" charset="0"/>
            </a:endParaRPr>
          </a:p>
          <a:p>
            <a:pPr marL="742950" lvl="1" indent="-285750">
              <a:lnSpc>
                <a:spcPct val="110000"/>
              </a:lnSpc>
              <a:spcAft>
                <a:spcPts val="1000"/>
              </a:spcAft>
              <a:buFont typeface="+mj-lt"/>
              <a:buAutoNum type="arabicPeriod"/>
              <a:tabLst>
                <a:tab pos="720725" algn="l"/>
                <a:tab pos="450215" algn="l"/>
                <a:tab pos="720725"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All councils are required to offer a Direct Payments Scheme as an option for people with care and support needs and for children and young people with Special Education, care and support needs.  This policy explains what Direct Payments are, who can receive Direct Payments and how they operate.</a:t>
            </a:r>
          </a:p>
          <a:p>
            <a:pPr marL="742950" lvl="1" indent="-285750">
              <a:lnSpc>
                <a:spcPct val="110000"/>
              </a:lnSpc>
              <a:spcAft>
                <a:spcPts val="1000"/>
              </a:spcAft>
              <a:buFont typeface="+mj-lt"/>
              <a:buAutoNum type="arabicPeriod"/>
              <a:tabLst>
                <a:tab pos="720725" algn="l"/>
                <a:tab pos="450215" algn="l"/>
                <a:tab pos="720725"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The Council’s Direct Payments Policy has been in place for several years.  This policy has been updated to comply with the Children and Families Act 2014 and the Care Act 2014.</a:t>
            </a:r>
          </a:p>
          <a:p>
            <a:pPr marL="742950" lvl="1" indent="-285750">
              <a:lnSpc>
                <a:spcPct val="110000"/>
              </a:lnSpc>
              <a:spcAft>
                <a:spcPts val="1000"/>
              </a:spcAft>
              <a:buFont typeface="+mj-lt"/>
              <a:buAutoNum type="arabicPeriod"/>
              <a:tabLst>
                <a:tab pos="720725" algn="l"/>
                <a:tab pos="450215" algn="l"/>
                <a:tab pos="720725"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This policy offers a timely opportunity to refresh the Council’s Direct Payments Scheme in order to reduce bureaucracy, simplify business processes and improve outcomes for people who need care and support services.</a:t>
            </a:r>
          </a:p>
          <a:p>
            <a:endParaRPr lang="en-GB" dirty="0"/>
          </a:p>
        </p:txBody>
      </p:sp>
    </p:spTree>
    <p:extLst>
      <p:ext uri="{BB962C8B-B14F-4D97-AF65-F5344CB8AC3E}">
        <p14:creationId xmlns:p14="http://schemas.microsoft.com/office/powerpoint/2010/main" val="6991235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7BB5A-DA81-27D4-CFDB-7519CA48EA6E}"/>
              </a:ext>
            </a:extLst>
          </p:cNvPr>
          <p:cNvSpPr>
            <a:spLocks noGrp="1"/>
          </p:cNvSpPr>
          <p:nvPr>
            <p:ph type="title"/>
          </p:nvPr>
        </p:nvSpPr>
        <p:spPr/>
        <p:txBody>
          <a:bodyPr/>
          <a:lstStyle/>
          <a:p>
            <a:r>
              <a:rPr lang="en-GB" dirty="0"/>
              <a:t>The Direct Payment  Team </a:t>
            </a:r>
          </a:p>
        </p:txBody>
      </p:sp>
      <p:sp>
        <p:nvSpPr>
          <p:cNvPr id="3" name="Content Placeholder 2">
            <a:extLst>
              <a:ext uri="{FF2B5EF4-FFF2-40B4-BE49-F238E27FC236}">
                <a16:creationId xmlns:a16="http://schemas.microsoft.com/office/drawing/2014/main" id="{23642829-1011-2E13-5E0F-261256A79A5C}"/>
              </a:ext>
            </a:extLst>
          </p:cNvPr>
          <p:cNvSpPr>
            <a:spLocks noGrp="1"/>
          </p:cNvSpPr>
          <p:nvPr>
            <p:ph idx="1"/>
          </p:nvPr>
        </p:nvSpPr>
        <p:spPr/>
        <p:txBody>
          <a:bodyPr/>
          <a:lstStyle/>
          <a:p>
            <a:endParaRPr lang="en-GB" dirty="0"/>
          </a:p>
          <a:p>
            <a:r>
              <a:rPr lang="en-GB" dirty="0"/>
              <a:t>We are a small team that support both children's and adult Direct Payment referrals with setting up and advising of all options to make a Direct payment work for the individual.. </a:t>
            </a:r>
          </a:p>
          <a:p>
            <a:pPr marL="0" indent="0">
              <a:buNone/>
            </a:pPr>
            <a:endParaRPr lang="en-GB" dirty="0"/>
          </a:p>
        </p:txBody>
      </p:sp>
      <p:sp>
        <p:nvSpPr>
          <p:cNvPr id="4" name="Flowchart: Process 3">
            <a:extLst>
              <a:ext uri="{FF2B5EF4-FFF2-40B4-BE49-F238E27FC236}">
                <a16:creationId xmlns:a16="http://schemas.microsoft.com/office/drawing/2014/main" id="{C642EA43-3221-ADC6-E8CD-FCD1CDF8D080}"/>
              </a:ext>
            </a:extLst>
          </p:cNvPr>
          <p:cNvSpPr/>
          <p:nvPr/>
        </p:nvSpPr>
        <p:spPr>
          <a:xfrm>
            <a:off x="838200" y="4271079"/>
            <a:ext cx="1787237" cy="1024404"/>
          </a:xfrm>
          <a:prstGeom prst="flowChartProcess">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Manager</a:t>
            </a:r>
          </a:p>
          <a:p>
            <a:pPr algn="ctr"/>
            <a:r>
              <a:rPr lang="en-GB" dirty="0"/>
              <a:t> Vicki Smith</a:t>
            </a:r>
          </a:p>
        </p:txBody>
      </p:sp>
      <p:sp>
        <p:nvSpPr>
          <p:cNvPr id="5" name="Flowchart: Process 4">
            <a:extLst>
              <a:ext uri="{FF2B5EF4-FFF2-40B4-BE49-F238E27FC236}">
                <a16:creationId xmlns:a16="http://schemas.microsoft.com/office/drawing/2014/main" id="{021A0BC7-07C8-8481-01DB-906F37D74A24}"/>
              </a:ext>
            </a:extLst>
          </p:cNvPr>
          <p:cNvSpPr/>
          <p:nvPr/>
        </p:nvSpPr>
        <p:spPr>
          <a:xfrm>
            <a:off x="2895600" y="4271079"/>
            <a:ext cx="2791692" cy="1024404"/>
          </a:xfrm>
          <a:prstGeom prst="flowChartProcess">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Team leader  </a:t>
            </a:r>
          </a:p>
          <a:p>
            <a:pPr algn="ctr"/>
            <a:r>
              <a:rPr lang="en-GB" dirty="0"/>
              <a:t>Louise White </a:t>
            </a:r>
          </a:p>
        </p:txBody>
      </p:sp>
      <p:sp>
        <p:nvSpPr>
          <p:cNvPr id="6" name="Flowchart: Process 5">
            <a:extLst>
              <a:ext uri="{FF2B5EF4-FFF2-40B4-BE49-F238E27FC236}">
                <a16:creationId xmlns:a16="http://schemas.microsoft.com/office/drawing/2014/main" id="{56E120B0-6021-439D-E121-9327A71E0ADB}"/>
              </a:ext>
            </a:extLst>
          </p:cNvPr>
          <p:cNvSpPr/>
          <p:nvPr/>
        </p:nvSpPr>
        <p:spPr>
          <a:xfrm>
            <a:off x="5957454" y="4271079"/>
            <a:ext cx="2466109" cy="1024405"/>
          </a:xfrm>
          <a:prstGeom prst="flowChartProcess">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Direct payment officers Nicola Iles Rebecca Barlow Asif Rashid </a:t>
            </a:r>
          </a:p>
        </p:txBody>
      </p:sp>
      <p:sp>
        <p:nvSpPr>
          <p:cNvPr id="7" name="Flowchart: Process 6">
            <a:extLst>
              <a:ext uri="{FF2B5EF4-FFF2-40B4-BE49-F238E27FC236}">
                <a16:creationId xmlns:a16="http://schemas.microsoft.com/office/drawing/2014/main" id="{272D429A-C85D-521E-AADF-035D52157404}"/>
              </a:ext>
            </a:extLst>
          </p:cNvPr>
          <p:cNvSpPr/>
          <p:nvPr/>
        </p:nvSpPr>
        <p:spPr>
          <a:xfrm>
            <a:off x="8693725" y="4271079"/>
            <a:ext cx="2112821" cy="1024404"/>
          </a:xfrm>
          <a:prstGeom prst="flowChartProcess">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Direct Payments Support officer Diane Wolke </a:t>
            </a:r>
          </a:p>
        </p:txBody>
      </p:sp>
    </p:spTree>
    <p:extLst>
      <p:ext uri="{BB962C8B-B14F-4D97-AF65-F5344CB8AC3E}">
        <p14:creationId xmlns:p14="http://schemas.microsoft.com/office/powerpoint/2010/main" val="33690279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71731-1B26-412A-9993-D90084D04B07}"/>
              </a:ext>
            </a:extLst>
          </p:cNvPr>
          <p:cNvSpPr>
            <a:spLocks noGrp="1"/>
          </p:cNvSpPr>
          <p:nvPr>
            <p:ph type="title"/>
          </p:nvPr>
        </p:nvSpPr>
        <p:spPr/>
        <p:txBody>
          <a:bodyPr/>
          <a:lstStyle/>
          <a:p>
            <a:r>
              <a:rPr lang="en-GB" dirty="0"/>
              <a:t>What is a Direct Payment </a:t>
            </a:r>
          </a:p>
        </p:txBody>
      </p:sp>
      <p:sp>
        <p:nvSpPr>
          <p:cNvPr id="3" name="Content Placeholder 2">
            <a:extLst>
              <a:ext uri="{FF2B5EF4-FFF2-40B4-BE49-F238E27FC236}">
                <a16:creationId xmlns:a16="http://schemas.microsoft.com/office/drawing/2014/main" id="{D652AD0F-3A17-41BB-B189-82D4125B1367}"/>
              </a:ext>
            </a:extLst>
          </p:cNvPr>
          <p:cNvSpPr>
            <a:spLocks noGrp="1"/>
          </p:cNvSpPr>
          <p:nvPr>
            <p:ph idx="1"/>
          </p:nvPr>
        </p:nvSpPr>
        <p:spPr/>
        <p:txBody>
          <a:bodyPr>
            <a:normAutofit fontScale="85000" lnSpcReduction="10000"/>
          </a:bodyPr>
          <a:lstStyle/>
          <a:p>
            <a:r>
              <a:rPr lang="en-GB" dirty="0">
                <a:latin typeface="Arial" panose="020B0604020202020204" pitchFamily="34" charset="0"/>
                <a:cs typeface="Arial" panose="020B0604020202020204" pitchFamily="34" charset="0"/>
              </a:rPr>
              <a:t>Personal Budget:  in adult services this is the sum of money available to meet the person’s assessed care and support needs.  It is the total amount of the budget, including the proportion the local authority will pay and the amount (if any) the person will pay. </a:t>
            </a:r>
          </a:p>
          <a:p>
            <a:r>
              <a:rPr lang="en-GB" dirty="0">
                <a:latin typeface="Arial" panose="020B0604020202020204" pitchFamily="34" charset="0"/>
                <a:cs typeface="Arial" panose="020B0604020202020204" pitchFamily="34" charset="0"/>
              </a:rPr>
              <a:t>Personal Budget: in children and young people this is described in the Special educational needs and disability code of practice: 0 to 25 years (April 15) as an amount of money identified by the local authority to deliver provision set out in an Education Health &amp; Care (EHC) Plan where the parent or young person is involved in securing that provision.  Personal Budgets should reflect the holistic nature of an EHC plan and can include funding for special educational, health and social care provision (this policy covers the special education and social care provision). They are focused to secure the provision agreed in the EHC plan and should be designed to secure the outcomes specified in the EHC plan.</a:t>
            </a:r>
          </a:p>
          <a:p>
            <a:endParaRPr lang="en-GB" dirty="0"/>
          </a:p>
        </p:txBody>
      </p:sp>
    </p:spTree>
    <p:extLst>
      <p:ext uri="{BB962C8B-B14F-4D97-AF65-F5344CB8AC3E}">
        <p14:creationId xmlns:p14="http://schemas.microsoft.com/office/powerpoint/2010/main" val="38089739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4CBF99-9403-4B92-B0B4-4B32CA0B78B7}"/>
              </a:ext>
            </a:extLst>
          </p:cNvPr>
          <p:cNvSpPr>
            <a:spLocks noGrp="1"/>
          </p:cNvSpPr>
          <p:nvPr>
            <p:ph type="title"/>
          </p:nvPr>
        </p:nvSpPr>
        <p:spPr/>
        <p:txBody>
          <a:bodyPr/>
          <a:lstStyle/>
          <a:p>
            <a:r>
              <a:rPr lang="en-GB" dirty="0"/>
              <a:t>Direct Payments Referral</a:t>
            </a:r>
          </a:p>
        </p:txBody>
      </p:sp>
      <p:sp>
        <p:nvSpPr>
          <p:cNvPr id="3" name="Content Placeholder 2">
            <a:extLst>
              <a:ext uri="{FF2B5EF4-FFF2-40B4-BE49-F238E27FC236}">
                <a16:creationId xmlns:a16="http://schemas.microsoft.com/office/drawing/2014/main" id="{0A878903-9E79-4B90-A3BA-402889EDB7BD}"/>
              </a:ext>
            </a:extLst>
          </p:cNvPr>
          <p:cNvSpPr>
            <a:spLocks noGrp="1"/>
          </p:cNvSpPr>
          <p:nvPr>
            <p:ph idx="1"/>
          </p:nvPr>
        </p:nvSpPr>
        <p:spPr/>
        <p:txBody>
          <a:bodyPr/>
          <a:lstStyle/>
          <a:p>
            <a:endParaRPr lang="en-GB" dirty="0"/>
          </a:p>
          <a:p>
            <a:r>
              <a:rPr lang="en-GB" dirty="0"/>
              <a:t>We receive a referral  from the assessment completed by the social worker . </a:t>
            </a:r>
          </a:p>
          <a:p>
            <a:r>
              <a:rPr lang="en-GB" dirty="0"/>
              <a:t>The referral comes through the Client Information Screens (CIS).</a:t>
            </a:r>
          </a:p>
          <a:p>
            <a:r>
              <a:rPr lang="en-GB" dirty="0"/>
              <a:t>The budget for the package of care has to be input and agreed/approved  on the referral and CIS screens .</a:t>
            </a:r>
          </a:p>
          <a:p>
            <a:r>
              <a:rPr lang="en-GB" dirty="0"/>
              <a:t>A breakdown of the package of care needs to be included within the referral .</a:t>
            </a:r>
          </a:p>
          <a:p>
            <a:pPr marL="0" indent="0">
              <a:buNone/>
            </a:pPr>
            <a:endParaRPr lang="en-GB" dirty="0"/>
          </a:p>
          <a:p>
            <a:endParaRPr lang="en-GB" dirty="0"/>
          </a:p>
        </p:txBody>
      </p:sp>
    </p:spTree>
    <p:extLst>
      <p:ext uri="{BB962C8B-B14F-4D97-AF65-F5344CB8AC3E}">
        <p14:creationId xmlns:p14="http://schemas.microsoft.com/office/powerpoint/2010/main" val="41692087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FAEBEB-4603-4309-9BC6-874586F2C4E5}"/>
              </a:ext>
            </a:extLst>
          </p:cNvPr>
          <p:cNvSpPr>
            <a:spLocks noGrp="1"/>
          </p:cNvSpPr>
          <p:nvPr>
            <p:ph type="title"/>
          </p:nvPr>
        </p:nvSpPr>
        <p:spPr/>
        <p:txBody>
          <a:bodyPr/>
          <a:lstStyle/>
          <a:p>
            <a:r>
              <a:rPr lang="en-GB" dirty="0"/>
              <a:t>Appointment with DP manager </a:t>
            </a:r>
          </a:p>
        </p:txBody>
      </p:sp>
      <p:sp>
        <p:nvSpPr>
          <p:cNvPr id="3" name="Content Placeholder 2">
            <a:extLst>
              <a:ext uri="{FF2B5EF4-FFF2-40B4-BE49-F238E27FC236}">
                <a16:creationId xmlns:a16="http://schemas.microsoft.com/office/drawing/2014/main" id="{F9425BEC-377B-4FAB-BEBC-67FDF1417626}"/>
              </a:ext>
            </a:extLst>
          </p:cNvPr>
          <p:cNvSpPr>
            <a:spLocks noGrp="1"/>
          </p:cNvSpPr>
          <p:nvPr>
            <p:ph idx="1"/>
          </p:nvPr>
        </p:nvSpPr>
        <p:spPr/>
        <p:txBody>
          <a:bodyPr/>
          <a:lstStyle/>
          <a:p>
            <a:r>
              <a:rPr lang="en-GB" dirty="0"/>
              <a:t>A checklist is completed with the DP manger as there is a lot of information to explain and to collect .</a:t>
            </a:r>
          </a:p>
          <a:p>
            <a:r>
              <a:rPr lang="en-GB" dirty="0"/>
              <a:t>The option of a pre paid card account is the council’s preferred method of a person receiving a DP and this is fully explained .</a:t>
            </a:r>
          </a:p>
          <a:p>
            <a:r>
              <a:rPr lang="en-GB" dirty="0"/>
              <a:t>The account is opened by the Direct payments team.</a:t>
            </a:r>
          </a:p>
          <a:p>
            <a:r>
              <a:rPr lang="en-GB" dirty="0"/>
              <a:t>Legal requirements of being a Direct payments employer is explained if a personal assistant is being employed.</a:t>
            </a:r>
          </a:p>
          <a:p>
            <a:r>
              <a:rPr lang="en-GB" dirty="0"/>
              <a:t>And the invoice only system explained if using an agency not on the approved provider list.</a:t>
            </a:r>
          </a:p>
        </p:txBody>
      </p:sp>
    </p:spTree>
    <p:extLst>
      <p:ext uri="{BB962C8B-B14F-4D97-AF65-F5344CB8AC3E}">
        <p14:creationId xmlns:p14="http://schemas.microsoft.com/office/powerpoint/2010/main" val="9167348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6AB7A-82FB-432C-9705-F07DF13727C1}"/>
              </a:ext>
            </a:extLst>
          </p:cNvPr>
          <p:cNvSpPr>
            <a:spLocks noGrp="1"/>
          </p:cNvSpPr>
          <p:nvPr>
            <p:ph type="title"/>
          </p:nvPr>
        </p:nvSpPr>
        <p:spPr/>
        <p:txBody>
          <a:bodyPr/>
          <a:lstStyle/>
          <a:p>
            <a:r>
              <a:rPr lang="en-GB" dirty="0"/>
              <a:t>Appointment with DP Manager </a:t>
            </a:r>
          </a:p>
        </p:txBody>
      </p:sp>
      <p:sp>
        <p:nvSpPr>
          <p:cNvPr id="3" name="Content Placeholder 2">
            <a:extLst>
              <a:ext uri="{FF2B5EF4-FFF2-40B4-BE49-F238E27FC236}">
                <a16:creationId xmlns:a16="http://schemas.microsoft.com/office/drawing/2014/main" id="{EABA9F50-3BFA-4030-8F33-7AC7F54D42C4}"/>
              </a:ext>
            </a:extLst>
          </p:cNvPr>
          <p:cNvSpPr>
            <a:spLocks noGrp="1"/>
          </p:cNvSpPr>
          <p:nvPr>
            <p:ph idx="1"/>
          </p:nvPr>
        </p:nvSpPr>
        <p:spPr/>
        <p:txBody>
          <a:bodyPr/>
          <a:lstStyle/>
          <a:p>
            <a:r>
              <a:rPr lang="en-GB" dirty="0"/>
              <a:t>The Direct Payments Agreement is a legal document and explains the DP managers responsibilities  we ask that the DP manager fully read before signing.</a:t>
            </a:r>
          </a:p>
          <a:p>
            <a:r>
              <a:rPr lang="en-GB" dirty="0"/>
              <a:t>Once signed it is sent to CMBC ‘s legal team for them to sign . Completed agreements are sent back to the DP Manager .</a:t>
            </a:r>
          </a:p>
          <a:p>
            <a:r>
              <a:rPr lang="en-GB" dirty="0"/>
              <a:t>The checklist once completed allows the DP team to set up the account  with Pre paid cards.</a:t>
            </a:r>
          </a:p>
          <a:p>
            <a:endParaRPr lang="en-GB" dirty="0"/>
          </a:p>
        </p:txBody>
      </p:sp>
    </p:spTree>
    <p:extLst>
      <p:ext uri="{BB962C8B-B14F-4D97-AF65-F5344CB8AC3E}">
        <p14:creationId xmlns:p14="http://schemas.microsoft.com/office/powerpoint/2010/main" val="5702010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08A3F-22E7-4026-A8A9-964153D55E6E}"/>
              </a:ext>
            </a:extLst>
          </p:cNvPr>
          <p:cNvSpPr>
            <a:spLocks noGrp="1"/>
          </p:cNvSpPr>
          <p:nvPr>
            <p:ph type="title"/>
          </p:nvPr>
        </p:nvSpPr>
        <p:spPr/>
        <p:txBody>
          <a:bodyPr/>
          <a:lstStyle/>
          <a:p>
            <a:r>
              <a:rPr lang="en-GB" dirty="0"/>
              <a:t>Things that stop a DP from Paying .</a:t>
            </a:r>
          </a:p>
        </p:txBody>
      </p:sp>
      <p:sp>
        <p:nvSpPr>
          <p:cNvPr id="3" name="Content Placeholder 2">
            <a:extLst>
              <a:ext uri="{FF2B5EF4-FFF2-40B4-BE49-F238E27FC236}">
                <a16:creationId xmlns:a16="http://schemas.microsoft.com/office/drawing/2014/main" id="{9805A361-AAEC-48D3-8DFC-D159CB9A9A62}"/>
              </a:ext>
            </a:extLst>
          </p:cNvPr>
          <p:cNvSpPr>
            <a:spLocks noGrp="1"/>
          </p:cNvSpPr>
          <p:nvPr>
            <p:ph idx="1"/>
          </p:nvPr>
        </p:nvSpPr>
        <p:spPr/>
        <p:txBody>
          <a:bodyPr/>
          <a:lstStyle/>
          <a:p>
            <a:r>
              <a:rPr lang="en-GB" dirty="0"/>
              <a:t>Direct payments agreements not signed and returned </a:t>
            </a:r>
          </a:p>
          <a:p>
            <a:r>
              <a:rPr lang="en-GB" dirty="0"/>
              <a:t>Financial information forms not completed and sent back to the Financial assessment and charging Team……. FACT</a:t>
            </a:r>
          </a:p>
          <a:p>
            <a:r>
              <a:rPr lang="en-GB" dirty="0"/>
              <a:t>Budgets not agreed and approved on CIS by social work teams .</a:t>
            </a:r>
          </a:p>
          <a:p>
            <a:r>
              <a:rPr lang="en-GB" dirty="0"/>
              <a:t>Missing cut of dates (as the Direct Payment pays 4 weekly)</a:t>
            </a:r>
          </a:p>
        </p:txBody>
      </p:sp>
    </p:spTree>
    <p:extLst>
      <p:ext uri="{BB962C8B-B14F-4D97-AF65-F5344CB8AC3E}">
        <p14:creationId xmlns:p14="http://schemas.microsoft.com/office/powerpoint/2010/main" val="40293754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125</TotalTime>
  <Words>778</Words>
  <Application>Microsoft Office PowerPoint</Application>
  <PresentationFormat>Widescreen</PresentationFormat>
  <Paragraphs>53</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Direct Payments Giving Choice, Control and flexibility back to the  person .  </vt:lpstr>
      <vt:lpstr>Direct Payments </vt:lpstr>
      <vt:lpstr>CALDERDALE COUNCIL DIRECT PAYMENTS POLICY Currently under review </vt:lpstr>
      <vt:lpstr>The Direct Payment  Team </vt:lpstr>
      <vt:lpstr>What is a Direct Payment </vt:lpstr>
      <vt:lpstr>Direct Payments Referral</vt:lpstr>
      <vt:lpstr>Appointment with DP manager </vt:lpstr>
      <vt:lpstr>Appointment with DP Manager </vt:lpstr>
      <vt:lpstr>Things that stop a DP from Paying .</vt:lpstr>
      <vt:lpstr>Ending a Direct payment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Direct Payments</dc:title>
  <dc:creator>Louise White</dc:creator>
  <cp:lastModifiedBy>Sara Maynard</cp:lastModifiedBy>
  <cp:revision>16</cp:revision>
  <dcterms:created xsi:type="dcterms:W3CDTF">2022-10-13T07:41:24Z</dcterms:created>
  <dcterms:modified xsi:type="dcterms:W3CDTF">2025-08-08T10:23:16Z</dcterms:modified>
</cp:coreProperties>
</file>