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9" r:id="rId4"/>
    <p:sldId id="258"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1D1EADE-8E88-4C7C-8AC5-FB148DE4940E}" type="datetime1">
              <a:rPr lang="en-US" smtClean="0"/>
              <a:t>8/5/2025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297798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1BA835-12AC-4E8F-955A-EA3F4DE2791F}" type="datetime1">
              <a:rPr lang="en-US" smtClean="0"/>
              <a:t>8/5/2025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6599986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1BA835-12AC-4E8F-955A-EA3F4DE2791F}" type="datetime1">
              <a:rPr lang="en-US" smtClean="0"/>
              <a:t>8/5/2025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0523970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1BA835-12AC-4E8F-955A-EA3F4DE2791F}" type="datetime1">
              <a:rPr lang="en-US" smtClean="0"/>
              <a:t>8/5/2025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57360059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1BA835-12AC-4E8F-955A-EA3F4DE2791F}" type="datetime1">
              <a:rPr lang="en-US" smtClean="0"/>
              <a:t>8/5/2025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25263727"/>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1BA835-12AC-4E8F-955A-EA3F4DE2791F}" type="datetime1">
              <a:rPr lang="en-US" smtClean="0"/>
              <a:t>8/5/2025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14032714"/>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3C8B9C-477D-492A-96AD-1FC2CC997A73}" type="datetime1">
              <a:rPr lang="en-US" smtClean="0"/>
              <a:t>8/5/2025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1103017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D3AED5-E26D-4E29-B1B3-7847B6779594}" type="datetime1">
              <a:rPr lang="en-US" smtClean="0"/>
              <a:t>8/5/2025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065019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7B6794-849E-4626-908B-D15793550EFB}" type="datetime1">
              <a:rPr lang="en-US" smtClean="0"/>
              <a:t>8/5/2025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561113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DB64E7-5594-42A3-ADBF-E95A7ACEAD64}" type="datetime1">
              <a:rPr lang="en-US" smtClean="0"/>
              <a:t>8/5/2025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332559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8462B0B-D248-4FFB-8695-AD7FA4B1284A}" type="datetime1">
              <a:rPr lang="en-US" smtClean="0"/>
              <a:t>8/5/2025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915313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378EFB-9159-4510-B73F-4F0409ADE937}" type="datetime1">
              <a:rPr lang="en-US" smtClean="0"/>
              <a:t>8/5/2025</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853886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9BC9412-2452-4BED-A324-9D8C115361AD}" type="datetime1">
              <a:rPr lang="en-US" smtClean="0"/>
              <a:t>8/5/2025</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813145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318F62-D251-40E8-A23C-F4CFE9FEAB41}" type="datetime1">
              <a:rPr lang="en-US" smtClean="0"/>
              <a:t>8/5/2025</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22142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F76144-149E-4874-93A5-554A0357CF82}" type="datetime1">
              <a:rPr lang="en-US" smtClean="0"/>
              <a:t>8/5/2025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726756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BA65D8-0540-4835-AE5C-25D29DBA01BE}" type="datetime1">
              <a:rPr lang="en-US" smtClean="0"/>
              <a:t>8/5/2025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227248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31BA835-12AC-4E8F-955A-EA3F4DE2791F}" type="datetime1">
              <a:rPr lang="en-US" smtClean="0"/>
              <a:t>8/5/2025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7E7843D-FF13-4365-9478-9625B70A2705}" type="slidenum">
              <a:rPr lang="en-US" smtClean="0"/>
              <a:t>‹#›</a:t>
            </a:fld>
            <a:endParaRPr lang="en-US"/>
          </a:p>
        </p:txBody>
      </p:sp>
    </p:spTree>
    <p:extLst>
      <p:ext uri="{BB962C8B-B14F-4D97-AF65-F5344CB8AC3E}">
        <p14:creationId xmlns:p14="http://schemas.microsoft.com/office/powerpoint/2010/main" val="1954161137"/>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FinAssess@calderdale.gov.uk"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D16C4A4B-D1EB-4830-7BF0-A4B3B24F794C}"/>
              </a:ext>
            </a:extLst>
          </p:cNvPr>
          <p:cNvPicPr>
            <a:picLocks noChangeAspect="1"/>
          </p:cNvPicPr>
          <p:nvPr/>
        </p:nvPicPr>
        <p:blipFill>
          <a:blip r:embed="rId2"/>
          <a:stretch>
            <a:fillRect/>
          </a:stretch>
        </p:blipFill>
        <p:spPr>
          <a:xfrm>
            <a:off x="276114" y="5760720"/>
            <a:ext cx="2152907" cy="843005"/>
          </a:xfrm>
          <a:prstGeom prst="rect">
            <a:avLst/>
          </a:prstGeom>
        </p:spPr>
      </p:pic>
      <p:sp>
        <p:nvSpPr>
          <p:cNvPr id="12" name="Rectangle 11">
            <a:extLst>
              <a:ext uri="{FF2B5EF4-FFF2-40B4-BE49-F238E27FC236}">
                <a16:creationId xmlns:a16="http://schemas.microsoft.com/office/drawing/2014/main" id="{0FCD3F11-7ADE-A577-5E70-18909BA5B904}"/>
              </a:ext>
            </a:extLst>
          </p:cNvPr>
          <p:cNvSpPr/>
          <p:nvPr/>
        </p:nvSpPr>
        <p:spPr>
          <a:xfrm>
            <a:off x="1953479" y="691495"/>
            <a:ext cx="6659452" cy="3139321"/>
          </a:xfrm>
          <a:prstGeom prst="rect">
            <a:avLst/>
          </a:prstGeom>
          <a:noFill/>
        </p:spPr>
        <p:txBody>
          <a:bodyPr wrap="none" lIns="91440" tIns="45720" rIns="91440" bIns="45720">
            <a:spAutoFit/>
          </a:bodyPr>
          <a:lstStyle/>
          <a:p>
            <a:pPr algn="ctr"/>
            <a:r>
              <a:rPr lang="en-US" sz="5400" b="0" cap="none" spc="0" dirty="0">
                <a:ln w="0"/>
                <a:solidFill>
                  <a:schemeClr val="tx1"/>
                </a:solidFill>
                <a:effectLst>
                  <a:outerShdw blurRad="38100" dist="19050" dir="2700000" algn="tl" rotWithShape="0">
                    <a:schemeClr val="dk1">
                      <a:alpha val="40000"/>
                    </a:schemeClr>
                  </a:outerShdw>
                </a:effectLst>
              </a:rPr>
              <a:t>Financial Assessment</a:t>
            </a:r>
            <a:br>
              <a:rPr lang="en-US" sz="5400" b="0" cap="none" spc="0" dirty="0">
                <a:ln w="0"/>
                <a:solidFill>
                  <a:schemeClr val="tx1"/>
                </a:solidFill>
                <a:effectLst>
                  <a:outerShdw blurRad="38100" dist="19050" dir="2700000" algn="tl" rotWithShape="0">
                    <a:schemeClr val="dk1">
                      <a:alpha val="40000"/>
                    </a:schemeClr>
                  </a:outerShdw>
                </a:effectLst>
              </a:rPr>
            </a:br>
            <a:r>
              <a:rPr lang="en-US" sz="5400" b="0" cap="none" spc="0" dirty="0">
                <a:ln w="0"/>
                <a:solidFill>
                  <a:schemeClr val="tx1"/>
                </a:solidFill>
                <a:effectLst>
                  <a:outerShdw blurRad="38100" dist="19050" dir="2700000" algn="tl" rotWithShape="0">
                    <a:schemeClr val="dk1">
                      <a:alpha val="40000"/>
                    </a:schemeClr>
                  </a:outerShdw>
                </a:effectLst>
              </a:rPr>
              <a:t>&amp;</a:t>
            </a:r>
            <a:br>
              <a:rPr lang="en-US" sz="5400" b="0" cap="none" spc="0" dirty="0">
                <a:ln w="0"/>
                <a:solidFill>
                  <a:schemeClr val="tx1"/>
                </a:solidFill>
                <a:effectLst>
                  <a:outerShdw blurRad="38100" dist="19050" dir="2700000" algn="tl" rotWithShape="0">
                    <a:schemeClr val="dk1">
                      <a:alpha val="40000"/>
                    </a:schemeClr>
                  </a:outerShdw>
                </a:effectLst>
              </a:rPr>
            </a:br>
            <a:r>
              <a:rPr lang="en-US" sz="5400" b="0" cap="none" spc="0" dirty="0">
                <a:ln w="0"/>
                <a:solidFill>
                  <a:schemeClr val="tx1"/>
                </a:solidFill>
                <a:effectLst>
                  <a:outerShdw blurRad="38100" dist="19050" dir="2700000" algn="tl" rotWithShape="0">
                    <a:schemeClr val="dk1">
                      <a:alpha val="40000"/>
                    </a:schemeClr>
                  </a:outerShdw>
                </a:effectLst>
              </a:rPr>
              <a:t>Charging Team</a:t>
            </a:r>
            <a:br>
              <a:rPr lang="en-US" sz="5400" b="0" cap="none" spc="0" dirty="0">
                <a:ln w="0"/>
                <a:solidFill>
                  <a:schemeClr val="tx1"/>
                </a:solidFill>
                <a:effectLst>
                  <a:outerShdw blurRad="38100" dist="19050" dir="2700000" algn="tl" rotWithShape="0">
                    <a:schemeClr val="dk1">
                      <a:alpha val="40000"/>
                    </a:schemeClr>
                  </a:outerShdw>
                </a:effectLst>
              </a:rPr>
            </a:br>
            <a:r>
              <a:rPr lang="en-US" sz="3600" b="0" cap="none" spc="0" dirty="0">
                <a:ln w="0"/>
                <a:solidFill>
                  <a:schemeClr val="tx1"/>
                </a:solidFill>
                <a:effectLst>
                  <a:outerShdw blurRad="38100" dist="19050" dir="2700000" algn="tl" rotWithShape="0">
                    <a:schemeClr val="dk1">
                      <a:alpha val="40000"/>
                    </a:schemeClr>
                  </a:outerShdw>
                </a:effectLst>
              </a:rPr>
              <a:t>(FACT)</a:t>
            </a:r>
          </a:p>
        </p:txBody>
      </p:sp>
      <p:sp>
        <p:nvSpPr>
          <p:cNvPr id="16" name="TextBox 15">
            <a:extLst>
              <a:ext uri="{FF2B5EF4-FFF2-40B4-BE49-F238E27FC236}">
                <a16:creationId xmlns:a16="http://schemas.microsoft.com/office/drawing/2014/main" id="{4534E932-0F57-C036-0480-63D2506D5B35}"/>
              </a:ext>
            </a:extLst>
          </p:cNvPr>
          <p:cNvSpPr txBox="1"/>
          <p:nvPr/>
        </p:nvSpPr>
        <p:spPr>
          <a:xfrm>
            <a:off x="439420" y="4460241"/>
            <a:ext cx="8450580" cy="1077218"/>
          </a:xfrm>
          <a:prstGeom prst="rect">
            <a:avLst/>
          </a:prstGeom>
          <a:noFill/>
        </p:spPr>
        <p:txBody>
          <a:bodyPr wrap="square">
            <a:spAutoFit/>
          </a:bodyPr>
          <a:lstStyle/>
          <a:p>
            <a:r>
              <a:rPr lang="en-GB" sz="3200" dirty="0">
                <a:hlinkClick r:id="rId3"/>
              </a:rPr>
              <a:t>FinAssess@calderdale.gov.uk</a:t>
            </a:r>
            <a:r>
              <a:rPr lang="en-GB" sz="3200" dirty="0"/>
              <a:t> </a:t>
            </a:r>
          </a:p>
          <a:p>
            <a:r>
              <a:rPr lang="en-GB" sz="3200" dirty="0"/>
              <a:t>Duty Number: 01422 393303</a:t>
            </a:r>
          </a:p>
        </p:txBody>
      </p:sp>
    </p:spTree>
    <p:extLst>
      <p:ext uri="{BB962C8B-B14F-4D97-AF65-F5344CB8AC3E}">
        <p14:creationId xmlns:p14="http://schemas.microsoft.com/office/powerpoint/2010/main" val="2067112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F96D21-02E5-0F86-DC48-3BED8E78E63D}"/>
              </a:ext>
            </a:extLst>
          </p:cNvPr>
          <p:cNvSpPr/>
          <p:nvPr/>
        </p:nvSpPr>
        <p:spPr>
          <a:xfrm>
            <a:off x="788337" y="376535"/>
            <a:ext cx="6957739" cy="923330"/>
          </a:xfrm>
          <a:prstGeom prst="rect">
            <a:avLst/>
          </a:prstGeom>
          <a:noFill/>
        </p:spPr>
        <p:txBody>
          <a:bodyPr wrap="none" lIns="91440" tIns="45720" rIns="91440" bIns="45720">
            <a:spAutoFit/>
          </a:bodyPr>
          <a:lstStyle/>
          <a:p>
            <a:pPr algn="ctr"/>
            <a:r>
              <a:rPr lang="en-US" sz="5400" dirty="0">
                <a:ln w="0"/>
                <a:effectLst>
                  <a:outerShdw blurRad="38100" dist="19050" dir="2700000" algn="tl" rotWithShape="0">
                    <a:schemeClr val="dk1">
                      <a:alpha val="40000"/>
                    </a:schemeClr>
                  </a:outerShdw>
                </a:effectLst>
              </a:rPr>
              <a:t>The structure of FACT</a:t>
            </a:r>
            <a:endParaRPr lang="en-US" sz="5400" b="0" cap="none" spc="0" dirty="0">
              <a:ln w="0"/>
              <a:solidFill>
                <a:schemeClr val="tx1"/>
              </a:solidFill>
              <a:effectLst>
                <a:outerShdw blurRad="38100" dist="19050" dir="2700000" algn="tl" rotWithShape="0">
                  <a:schemeClr val="dk1">
                    <a:alpha val="40000"/>
                  </a:schemeClr>
                </a:outerShdw>
              </a:effectLst>
            </a:endParaRPr>
          </a:p>
        </p:txBody>
      </p:sp>
      <p:sp>
        <p:nvSpPr>
          <p:cNvPr id="6" name="TextBox 5">
            <a:extLst>
              <a:ext uri="{FF2B5EF4-FFF2-40B4-BE49-F238E27FC236}">
                <a16:creationId xmlns:a16="http://schemas.microsoft.com/office/drawing/2014/main" id="{C16B70F6-5F6E-6321-DBA0-F2AFEB231B8F}"/>
              </a:ext>
            </a:extLst>
          </p:cNvPr>
          <p:cNvSpPr txBox="1"/>
          <p:nvPr/>
        </p:nvSpPr>
        <p:spPr>
          <a:xfrm>
            <a:off x="883920" y="1564640"/>
            <a:ext cx="8950960" cy="3970318"/>
          </a:xfrm>
          <a:prstGeom prst="rect">
            <a:avLst/>
          </a:prstGeom>
          <a:noFill/>
        </p:spPr>
        <p:txBody>
          <a:bodyPr wrap="square" rtlCol="0">
            <a:spAutoFit/>
          </a:bodyPr>
          <a:lstStyle/>
          <a:p>
            <a:r>
              <a:rPr lang="en-GB" dirty="0"/>
              <a:t>Manager – Michelle Neville-Cooper</a:t>
            </a:r>
          </a:p>
          <a:p>
            <a:br>
              <a:rPr lang="en-GB" dirty="0"/>
            </a:br>
            <a:r>
              <a:rPr lang="en-GB" dirty="0"/>
              <a:t>Team Leaders – Sam Egan &amp; Jonathan Redfearn </a:t>
            </a:r>
            <a:br>
              <a:rPr lang="en-GB" dirty="0"/>
            </a:br>
            <a:br>
              <a:rPr lang="en-GB" dirty="0"/>
            </a:br>
            <a:r>
              <a:rPr lang="en-GB" dirty="0"/>
              <a:t>Financial Assessment Support Officer – Mitchell Sutcliffe</a:t>
            </a:r>
            <a:br>
              <a:rPr lang="en-GB" dirty="0"/>
            </a:br>
            <a:br>
              <a:rPr lang="en-GB" dirty="0"/>
            </a:br>
            <a:r>
              <a:rPr lang="en-GB" dirty="0"/>
              <a:t>Apprentice Financial Assessment Support Officer – Firaz Mansha</a:t>
            </a:r>
            <a:br>
              <a:rPr lang="en-GB" dirty="0"/>
            </a:br>
            <a:br>
              <a:rPr lang="en-GB" dirty="0"/>
            </a:br>
            <a:r>
              <a:rPr lang="en-GB" dirty="0"/>
              <a:t>Caseworkers –</a:t>
            </a:r>
            <a:br>
              <a:rPr lang="en-GB" dirty="0"/>
            </a:br>
            <a:br>
              <a:rPr lang="en-GB" dirty="0"/>
            </a:br>
            <a:r>
              <a:rPr lang="en-GB" dirty="0"/>
              <a:t>Adele Potter			Jodie Knight				Sana Bibi</a:t>
            </a:r>
            <a:br>
              <a:rPr lang="en-GB" dirty="0"/>
            </a:br>
            <a:r>
              <a:rPr lang="en-GB" dirty="0"/>
              <a:t>Caroline Hunter		Katie Holdsworth			Stephen Dry</a:t>
            </a:r>
            <a:br>
              <a:rPr lang="en-GB" dirty="0"/>
            </a:br>
            <a:r>
              <a:rPr lang="en-GB" dirty="0"/>
              <a:t>Dave Slack 			Matthew Gavan			Sean Morley </a:t>
            </a:r>
            <a:br>
              <a:rPr lang="en-GB" dirty="0"/>
            </a:br>
            <a:r>
              <a:rPr lang="en-GB" dirty="0"/>
              <a:t>Jane Mooney 		Norman Green			Shakeela Sadiq</a:t>
            </a:r>
          </a:p>
        </p:txBody>
      </p:sp>
    </p:spTree>
    <p:extLst>
      <p:ext uri="{BB962C8B-B14F-4D97-AF65-F5344CB8AC3E}">
        <p14:creationId xmlns:p14="http://schemas.microsoft.com/office/powerpoint/2010/main" val="3066103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E7EB7-8AD7-7697-4FBD-BD00C5547A51}"/>
              </a:ext>
            </a:extLst>
          </p:cNvPr>
          <p:cNvSpPr>
            <a:spLocks noGrp="1"/>
          </p:cNvSpPr>
          <p:nvPr>
            <p:ph type="title"/>
          </p:nvPr>
        </p:nvSpPr>
        <p:spPr/>
        <p:txBody>
          <a:bodyPr/>
          <a:lstStyle/>
          <a:p>
            <a:r>
              <a:rPr lang="en-GB" dirty="0"/>
              <a:t>What is a financial assessment?</a:t>
            </a:r>
          </a:p>
        </p:txBody>
      </p:sp>
      <p:sp>
        <p:nvSpPr>
          <p:cNvPr id="3" name="Content Placeholder 2">
            <a:extLst>
              <a:ext uri="{FF2B5EF4-FFF2-40B4-BE49-F238E27FC236}">
                <a16:creationId xmlns:a16="http://schemas.microsoft.com/office/drawing/2014/main" id="{84F56E19-75C8-605F-1575-603694B85DA7}"/>
              </a:ext>
            </a:extLst>
          </p:cNvPr>
          <p:cNvSpPr>
            <a:spLocks noGrp="1"/>
          </p:cNvSpPr>
          <p:nvPr>
            <p:ph idx="1"/>
          </p:nvPr>
        </p:nvSpPr>
        <p:spPr>
          <a:xfrm>
            <a:off x="677334" y="1677510"/>
            <a:ext cx="8596668" cy="3880773"/>
          </a:xfrm>
        </p:spPr>
        <p:txBody>
          <a:bodyPr>
            <a:normAutofit fontScale="92500" lnSpcReduction="20000"/>
          </a:bodyPr>
          <a:lstStyle/>
          <a:p>
            <a:r>
              <a:rPr lang="en-GB" sz="2400" dirty="0"/>
              <a:t>Where a local authority arranges care and support to meet a person’s needs, we complete a financial assessment to see if they can contribute towards the cost of their care from their income/capital/savings. If we calculate they can afford to contribute we ask them to pay this amount each week and the Council/CHC Funding will pay the rest. Sometimes, care packages can involve combined elements of both healthcare and social care needs - referred to as a “joint package of care” with health needs being provided by the ICB, and social care needs being the responsibility of the Local Authority</a:t>
            </a:r>
            <a:br>
              <a:rPr lang="en-GB" sz="2400" dirty="0"/>
            </a:br>
            <a:endParaRPr lang="en-GB" sz="2400" dirty="0"/>
          </a:p>
          <a:p>
            <a:r>
              <a:rPr lang="en-GB" sz="2400" dirty="0"/>
              <a:t>We ensure that people are not charged more than it is reasonably practicable for them to pay</a:t>
            </a:r>
          </a:p>
          <a:p>
            <a:endParaRPr lang="en-GB" dirty="0"/>
          </a:p>
          <a:p>
            <a:endParaRPr lang="en-GB" dirty="0"/>
          </a:p>
          <a:p>
            <a:endParaRPr lang="en-GB" dirty="0"/>
          </a:p>
        </p:txBody>
      </p:sp>
    </p:spTree>
    <p:extLst>
      <p:ext uri="{BB962C8B-B14F-4D97-AF65-F5344CB8AC3E}">
        <p14:creationId xmlns:p14="http://schemas.microsoft.com/office/powerpoint/2010/main" val="2537837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F839A-D3AA-2FAA-5964-E51C70F29779}"/>
              </a:ext>
            </a:extLst>
          </p:cNvPr>
          <p:cNvSpPr>
            <a:spLocks noGrp="1"/>
          </p:cNvSpPr>
          <p:nvPr>
            <p:ph type="title"/>
          </p:nvPr>
        </p:nvSpPr>
        <p:spPr/>
        <p:txBody>
          <a:bodyPr>
            <a:normAutofit fontScale="90000"/>
          </a:bodyPr>
          <a:lstStyle/>
          <a:p>
            <a:r>
              <a:rPr lang="en-GB" dirty="0"/>
              <a:t>Our support officers Mitchell &amp; Firaz are at the front door of our team, they both work together to ensure</a:t>
            </a:r>
          </a:p>
        </p:txBody>
      </p:sp>
      <p:sp>
        <p:nvSpPr>
          <p:cNvPr id="3" name="Content Placeholder 2">
            <a:extLst>
              <a:ext uri="{FF2B5EF4-FFF2-40B4-BE49-F238E27FC236}">
                <a16:creationId xmlns:a16="http://schemas.microsoft.com/office/drawing/2014/main" id="{0B5521F3-DDE6-B234-B5EE-AD87FEC1821F}"/>
              </a:ext>
            </a:extLst>
          </p:cNvPr>
          <p:cNvSpPr>
            <a:spLocks noGrp="1"/>
          </p:cNvSpPr>
          <p:nvPr>
            <p:ph idx="1"/>
          </p:nvPr>
        </p:nvSpPr>
        <p:spPr/>
        <p:txBody>
          <a:bodyPr>
            <a:normAutofit lnSpcReduction="10000"/>
          </a:bodyPr>
          <a:lstStyle/>
          <a:p>
            <a:r>
              <a:rPr lang="en-GB" dirty="0"/>
              <a:t>We have all the information we need to enable the caseworkers to complete a financial assessment</a:t>
            </a:r>
          </a:p>
          <a:p>
            <a:r>
              <a:rPr lang="en-GB" dirty="0"/>
              <a:t>They work closely with Social Workers to ensure the person in receipt of care and support understands the financial assessment process and has the help required to provide all the information we need</a:t>
            </a:r>
          </a:p>
          <a:p>
            <a:r>
              <a:rPr lang="en-GB" dirty="0"/>
              <a:t>They complete financial assessments for Special Guardianships and Adoption Allowances</a:t>
            </a:r>
          </a:p>
          <a:p>
            <a:r>
              <a:rPr lang="en-GB" dirty="0"/>
              <a:t>They monitor incoming requests and create work items for the requests to be dealt with.</a:t>
            </a:r>
          </a:p>
          <a:p>
            <a:r>
              <a:rPr lang="en-GB" dirty="0"/>
              <a:t>Ensure that individuals and/or their representatives are given accurate advice on community and residential care charging matters to enable them to make informed choices about their package of care.</a:t>
            </a:r>
          </a:p>
          <a:p>
            <a:endParaRPr lang="en-GB" dirty="0"/>
          </a:p>
        </p:txBody>
      </p:sp>
    </p:spTree>
    <p:extLst>
      <p:ext uri="{BB962C8B-B14F-4D97-AF65-F5344CB8AC3E}">
        <p14:creationId xmlns:p14="http://schemas.microsoft.com/office/powerpoint/2010/main" val="2094421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43693-A06E-27E7-DFA2-11EBC77F809B}"/>
              </a:ext>
            </a:extLst>
          </p:cNvPr>
          <p:cNvSpPr>
            <a:spLocks noGrp="1"/>
          </p:cNvSpPr>
          <p:nvPr>
            <p:ph type="title"/>
          </p:nvPr>
        </p:nvSpPr>
        <p:spPr/>
        <p:txBody>
          <a:bodyPr/>
          <a:lstStyle/>
          <a:p>
            <a:r>
              <a:rPr lang="en-GB" dirty="0"/>
              <a:t>The caseworkers are responsible for completing the financial assessments</a:t>
            </a:r>
          </a:p>
        </p:txBody>
      </p:sp>
      <p:sp>
        <p:nvSpPr>
          <p:cNvPr id="3" name="Content Placeholder 2">
            <a:extLst>
              <a:ext uri="{FF2B5EF4-FFF2-40B4-BE49-F238E27FC236}">
                <a16:creationId xmlns:a16="http://schemas.microsoft.com/office/drawing/2014/main" id="{39088812-2C01-CA1A-5FEA-52DFCE7FCCB4}"/>
              </a:ext>
            </a:extLst>
          </p:cNvPr>
          <p:cNvSpPr>
            <a:spLocks noGrp="1"/>
          </p:cNvSpPr>
          <p:nvPr>
            <p:ph idx="1"/>
          </p:nvPr>
        </p:nvSpPr>
        <p:spPr/>
        <p:txBody>
          <a:bodyPr/>
          <a:lstStyle/>
          <a:p>
            <a:r>
              <a:rPr lang="en-GB" dirty="0"/>
              <a:t>Maintain an up-to-date knowledge of welfare benefits administered by the Department for Work and Pensions and utilise this to advise and support individuals on maximising their income</a:t>
            </a:r>
          </a:p>
          <a:p>
            <a:r>
              <a:rPr lang="en-GB" dirty="0"/>
              <a:t>Assess all the information provided and use this to calculate the care charge contribution, liaising with the person/representative throughout</a:t>
            </a:r>
          </a:p>
          <a:p>
            <a:r>
              <a:rPr lang="en-GB" dirty="0"/>
              <a:t>Work closely with Social Care Practice to ensure the information used is correct, ensure the support plans are accurate and match with the information provided to us</a:t>
            </a:r>
          </a:p>
          <a:p>
            <a:r>
              <a:rPr lang="en-GB" dirty="0"/>
              <a:t>Use tools such as Searchlight which give us access to DWP records for the person. This is an important tool to establish what benefits a person may be on, what private pensions they have and what capital DWP hold</a:t>
            </a:r>
          </a:p>
          <a:p>
            <a:endParaRPr lang="en-GB" dirty="0"/>
          </a:p>
        </p:txBody>
      </p:sp>
    </p:spTree>
    <p:extLst>
      <p:ext uri="{BB962C8B-B14F-4D97-AF65-F5344CB8AC3E}">
        <p14:creationId xmlns:p14="http://schemas.microsoft.com/office/powerpoint/2010/main" val="371116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40B8366-2654-02BA-469B-EFE4C38B55C1}"/>
              </a:ext>
            </a:extLst>
          </p:cNvPr>
          <p:cNvGrpSpPr/>
          <p:nvPr/>
        </p:nvGrpSpPr>
        <p:grpSpPr>
          <a:xfrm>
            <a:off x="966833" y="921125"/>
            <a:ext cx="8325394" cy="997308"/>
            <a:chOff x="0" y="0"/>
            <a:chExt cx="8325394" cy="997308"/>
          </a:xfrm>
        </p:grpSpPr>
        <p:sp>
          <p:nvSpPr>
            <p:cNvPr id="5" name="Rectangle: Rounded Corners 4">
              <a:extLst>
                <a:ext uri="{FF2B5EF4-FFF2-40B4-BE49-F238E27FC236}">
                  <a16:creationId xmlns:a16="http://schemas.microsoft.com/office/drawing/2014/main" id="{856F0782-E941-2E31-FCF0-0D3FF1E8266D}"/>
                </a:ext>
              </a:extLst>
            </p:cNvPr>
            <p:cNvSpPr/>
            <p:nvPr/>
          </p:nvSpPr>
          <p:spPr>
            <a:xfrm>
              <a:off x="0" y="0"/>
              <a:ext cx="8325394" cy="997308"/>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GB"/>
            </a:p>
          </p:txBody>
        </p:sp>
        <p:sp>
          <p:nvSpPr>
            <p:cNvPr id="6" name="Rectangle: Rounded Corners 4">
              <a:extLst>
                <a:ext uri="{FF2B5EF4-FFF2-40B4-BE49-F238E27FC236}">
                  <a16:creationId xmlns:a16="http://schemas.microsoft.com/office/drawing/2014/main" id="{6D556E73-0752-1CBB-DB93-31E7E08ABAE2}"/>
                </a:ext>
              </a:extLst>
            </p:cNvPr>
            <p:cNvSpPr txBox="1"/>
            <p:nvPr/>
          </p:nvSpPr>
          <p:spPr>
            <a:xfrm>
              <a:off x="435610" y="29210"/>
              <a:ext cx="7164948" cy="93888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b="1" kern="1200" dirty="0"/>
                <a:t>The financial assessment looks at the person’s individual income, capital and allowable expenditure to work out the maximum amount they will pay per week. </a:t>
              </a:r>
              <a:endParaRPr lang="en-US" b="1" kern="1200" dirty="0"/>
            </a:p>
          </p:txBody>
        </p:sp>
      </p:grpSp>
      <p:grpSp>
        <p:nvGrpSpPr>
          <p:cNvPr id="7" name="Group 6">
            <a:extLst>
              <a:ext uri="{FF2B5EF4-FFF2-40B4-BE49-F238E27FC236}">
                <a16:creationId xmlns:a16="http://schemas.microsoft.com/office/drawing/2014/main" id="{945D44FD-BBCC-7CA4-D3C0-9B290A9C668D}"/>
              </a:ext>
            </a:extLst>
          </p:cNvPr>
          <p:cNvGrpSpPr/>
          <p:nvPr/>
        </p:nvGrpSpPr>
        <p:grpSpPr>
          <a:xfrm>
            <a:off x="966833" y="2506899"/>
            <a:ext cx="8325394" cy="997308"/>
            <a:chOff x="697251" y="1178637"/>
            <a:chExt cx="8325394" cy="997308"/>
          </a:xfrm>
        </p:grpSpPr>
        <p:sp>
          <p:nvSpPr>
            <p:cNvPr id="8" name="Rectangle: Rounded Corners 7">
              <a:extLst>
                <a:ext uri="{FF2B5EF4-FFF2-40B4-BE49-F238E27FC236}">
                  <a16:creationId xmlns:a16="http://schemas.microsoft.com/office/drawing/2014/main" id="{60086A18-B9B4-EA8C-8BBE-0E82F723FA0B}"/>
                </a:ext>
              </a:extLst>
            </p:cNvPr>
            <p:cNvSpPr/>
            <p:nvPr/>
          </p:nvSpPr>
          <p:spPr>
            <a:xfrm>
              <a:off x="697251" y="1178637"/>
              <a:ext cx="8325394" cy="997308"/>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GB"/>
            </a:p>
          </p:txBody>
        </p:sp>
        <p:sp>
          <p:nvSpPr>
            <p:cNvPr id="9" name="Rectangle: Rounded Corners 4">
              <a:extLst>
                <a:ext uri="{FF2B5EF4-FFF2-40B4-BE49-F238E27FC236}">
                  <a16:creationId xmlns:a16="http://schemas.microsoft.com/office/drawing/2014/main" id="{222711FF-3F7E-7DF5-2D99-EA605C9D1500}"/>
                </a:ext>
              </a:extLst>
            </p:cNvPr>
            <p:cNvSpPr txBox="1"/>
            <p:nvPr/>
          </p:nvSpPr>
          <p:spPr>
            <a:xfrm>
              <a:off x="1132861" y="1218919"/>
              <a:ext cx="6921472" cy="93888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b="1" kern="1200" dirty="0"/>
                <a:t>This is compared to the cost of the person’s care and support and the person will pay the lowest amount of the two. </a:t>
              </a:r>
              <a:endParaRPr lang="en-US" b="1" kern="1200" dirty="0"/>
            </a:p>
          </p:txBody>
        </p:sp>
      </p:grpSp>
      <p:grpSp>
        <p:nvGrpSpPr>
          <p:cNvPr id="13" name="Group 12">
            <a:extLst>
              <a:ext uri="{FF2B5EF4-FFF2-40B4-BE49-F238E27FC236}">
                <a16:creationId xmlns:a16="http://schemas.microsoft.com/office/drawing/2014/main" id="{D07F1917-BCF5-E2C5-6138-5F4FBAB63F84}"/>
              </a:ext>
            </a:extLst>
          </p:cNvPr>
          <p:cNvGrpSpPr/>
          <p:nvPr/>
        </p:nvGrpSpPr>
        <p:grpSpPr>
          <a:xfrm>
            <a:off x="937623" y="4078426"/>
            <a:ext cx="8325394" cy="1090018"/>
            <a:chOff x="2081348" y="3535911"/>
            <a:chExt cx="8325394" cy="1090018"/>
          </a:xfrm>
        </p:grpSpPr>
        <p:sp>
          <p:nvSpPr>
            <p:cNvPr id="14" name="Rectangle: Rounded Corners 13">
              <a:extLst>
                <a:ext uri="{FF2B5EF4-FFF2-40B4-BE49-F238E27FC236}">
                  <a16:creationId xmlns:a16="http://schemas.microsoft.com/office/drawing/2014/main" id="{55167D4B-E123-CD35-F65D-C53E9A5CF328}"/>
                </a:ext>
              </a:extLst>
            </p:cNvPr>
            <p:cNvSpPr/>
            <p:nvPr/>
          </p:nvSpPr>
          <p:spPr>
            <a:xfrm>
              <a:off x="2081348" y="3535911"/>
              <a:ext cx="8325394" cy="997308"/>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GB"/>
            </a:p>
          </p:txBody>
        </p:sp>
        <p:sp>
          <p:nvSpPr>
            <p:cNvPr id="15" name="Rectangle: Rounded Corners 4">
              <a:extLst>
                <a:ext uri="{FF2B5EF4-FFF2-40B4-BE49-F238E27FC236}">
                  <a16:creationId xmlns:a16="http://schemas.microsoft.com/office/drawing/2014/main" id="{C2ABE11C-72A0-A309-4A97-F04F3007382F}"/>
                </a:ext>
              </a:extLst>
            </p:cNvPr>
            <p:cNvSpPr txBox="1"/>
            <p:nvPr/>
          </p:nvSpPr>
          <p:spPr>
            <a:xfrm>
              <a:off x="2546168" y="3687041"/>
              <a:ext cx="6921472" cy="93888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b="1" kern="1200" dirty="0"/>
                <a:t>If a person has savings in excess of the upper capital limit, they will be expected to meet the full cost of the care and support they receive.</a:t>
              </a:r>
              <a:br>
                <a:rPr lang="en-GB" sz="1600" kern="1200" dirty="0"/>
              </a:br>
              <a:r>
                <a:rPr lang="en-GB" sz="1600" kern="1200" dirty="0"/>
                <a:t> </a:t>
              </a:r>
              <a:endParaRPr lang="en-US" sz="1600" kern="1200" dirty="0"/>
            </a:p>
          </p:txBody>
        </p:sp>
      </p:grpSp>
      <p:grpSp>
        <p:nvGrpSpPr>
          <p:cNvPr id="16" name="Group 15">
            <a:extLst>
              <a:ext uri="{FF2B5EF4-FFF2-40B4-BE49-F238E27FC236}">
                <a16:creationId xmlns:a16="http://schemas.microsoft.com/office/drawing/2014/main" id="{C0D6744B-E831-4592-A1EA-B61798215ADA}"/>
              </a:ext>
            </a:extLst>
          </p:cNvPr>
          <p:cNvGrpSpPr/>
          <p:nvPr/>
        </p:nvGrpSpPr>
        <p:grpSpPr>
          <a:xfrm>
            <a:off x="4660792" y="1947643"/>
            <a:ext cx="648250" cy="648250"/>
            <a:chOff x="7677143" y="763847"/>
            <a:chExt cx="648250" cy="648250"/>
          </a:xfrm>
        </p:grpSpPr>
        <p:sp>
          <p:nvSpPr>
            <p:cNvPr id="17" name="Arrow: Down 16">
              <a:extLst>
                <a:ext uri="{FF2B5EF4-FFF2-40B4-BE49-F238E27FC236}">
                  <a16:creationId xmlns:a16="http://schemas.microsoft.com/office/drawing/2014/main" id="{944BAF01-E172-0136-A8C7-D3D903AE3C20}"/>
                </a:ext>
              </a:extLst>
            </p:cNvPr>
            <p:cNvSpPr/>
            <p:nvPr/>
          </p:nvSpPr>
          <p:spPr>
            <a:xfrm>
              <a:off x="7677143" y="763847"/>
              <a:ext cx="648250" cy="648250"/>
            </a:xfrm>
            <a:prstGeom prst="downArrow">
              <a:avLst>
                <a:gd name="adj1" fmla="val 55000"/>
                <a:gd name="adj2" fmla="val 45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endParaRPr lang="en-GB"/>
            </a:p>
          </p:txBody>
        </p:sp>
        <p:sp>
          <p:nvSpPr>
            <p:cNvPr id="18" name="Arrow: Down 4">
              <a:extLst>
                <a:ext uri="{FF2B5EF4-FFF2-40B4-BE49-F238E27FC236}">
                  <a16:creationId xmlns:a16="http://schemas.microsoft.com/office/drawing/2014/main" id="{54E49B63-4135-8168-AF5B-75FA31B2CF02}"/>
                </a:ext>
              </a:extLst>
            </p:cNvPr>
            <p:cNvSpPr txBox="1"/>
            <p:nvPr/>
          </p:nvSpPr>
          <p:spPr>
            <a:xfrm>
              <a:off x="7822999" y="763847"/>
              <a:ext cx="356538" cy="48780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endParaRPr lang="en-US" sz="2900" kern="1200"/>
            </a:p>
          </p:txBody>
        </p:sp>
      </p:grpSp>
      <p:grpSp>
        <p:nvGrpSpPr>
          <p:cNvPr id="19" name="Group 18">
            <a:extLst>
              <a:ext uri="{FF2B5EF4-FFF2-40B4-BE49-F238E27FC236}">
                <a16:creationId xmlns:a16="http://schemas.microsoft.com/office/drawing/2014/main" id="{5C0D2D24-46F0-D5E1-1363-440457B8D8A7}"/>
              </a:ext>
            </a:extLst>
          </p:cNvPr>
          <p:cNvGrpSpPr/>
          <p:nvPr/>
        </p:nvGrpSpPr>
        <p:grpSpPr>
          <a:xfrm>
            <a:off x="4660792" y="3544489"/>
            <a:ext cx="648250" cy="648250"/>
            <a:chOff x="8374395" y="1942484"/>
            <a:chExt cx="648250" cy="648250"/>
          </a:xfrm>
        </p:grpSpPr>
        <p:sp>
          <p:nvSpPr>
            <p:cNvPr id="20" name="Arrow: Down 19">
              <a:extLst>
                <a:ext uri="{FF2B5EF4-FFF2-40B4-BE49-F238E27FC236}">
                  <a16:creationId xmlns:a16="http://schemas.microsoft.com/office/drawing/2014/main" id="{906DDCA7-167C-1999-1105-3308A294EA27}"/>
                </a:ext>
              </a:extLst>
            </p:cNvPr>
            <p:cNvSpPr/>
            <p:nvPr/>
          </p:nvSpPr>
          <p:spPr>
            <a:xfrm>
              <a:off x="8374395" y="1942484"/>
              <a:ext cx="648250" cy="648250"/>
            </a:xfrm>
            <a:prstGeom prst="downArrow">
              <a:avLst>
                <a:gd name="adj1" fmla="val 55000"/>
                <a:gd name="adj2" fmla="val 45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endParaRPr lang="en-GB"/>
            </a:p>
          </p:txBody>
        </p:sp>
        <p:sp>
          <p:nvSpPr>
            <p:cNvPr id="21" name="Arrow: Down 4">
              <a:extLst>
                <a:ext uri="{FF2B5EF4-FFF2-40B4-BE49-F238E27FC236}">
                  <a16:creationId xmlns:a16="http://schemas.microsoft.com/office/drawing/2014/main" id="{F1F2E79B-D641-91C0-34EB-95F07CC1AC33}"/>
                </a:ext>
              </a:extLst>
            </p:cNvPr>
            <p:cNvSpPr txBox="1"/>
            <p:nvPr/>
          </p:nvSpPr>
          <p:spPr>
            <a:xfrm>
              <a:off x="8520251" y="1942484"/>
              <a:ext cx="356538" cy="48780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endParaRPr lang="en-US" sz="2900" kern="1200"/>
            </a:p>
          </p:txBody>
        </p:sp>
      </p:grpSp>
    </p:spTree>
    <p:extLst>
      <p:ext uri="{BB962C8B-B14F-4D97-AF65-F5344CB8AC3E}">
        <p14:creationId xmlns:p14="http://schemas.microsoft.com/office/powerpoint/2010/main" val="2192140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65850-EE07-DB9F-F2DB-7EFB7DC3F7C3}"/>
              </a:ext>
            </a:extLst>
          </p:cNvPr>
          <p:cNvSpPr>
            <a:spLocks noGrp="1"/>
          </p:cNvSpPr>
          <p:nvPr>
            <p:ph type="title"/>
          </p:nvPr>
        </p:nvSpPr>
        <p:spPr/>
        <p:txBody>
          <a:bodyPr/>
          <a:lstStyle/>
          <a:p>
            <a:r>
              <a:rPr lang="en-GB" dirty="0"/>
              <a:t>How FACT works with other teams in Adult Services</a:t>
            </a:r>
          </a:p>
        </p:txBody>
      </p:sp>
      <p:sp>
        <p:nvSpPr>
          <p:cNvPr id="3" name="Content Placeholder 2">
            <a:extLst>
              <a:ext uri="{FF2B5EF4-FFF2-40B4-BE49-F238E27FC236}">
                <a16:creationId xmlns:a16="http://schemas.microsoft.com/office/drawing/2014/main" id="{D8FE61C9-9A02-3F5D-3AD0-6316C00C9FEA}"/>
              </a:ext>
            </a:extLst>
          </p:cNvPr>
          <p:cNvSpPr>
            <a:spLocks noGrp="1"/>
          </p:cNvSpPr>
          <p:nvPr>
            <p:ph idx="1"/>
          </p:nvPr>
        </p:nvSpPr>
        <p:spPr/>
        <p:txBody>
          <a:bodyPr>
            <a:normAutofit fontScale="92500" lnSpcReduction="20000"/>
          </a:bodyPr>
          <a:lstStyle/>
          <a:p>
            <a:r>
              <a:rPr lang="en-GB" b="1" dirty="0"/>
              <a:t>Direct Payments </a:t>
            </a:r>
            <a:r>
              <a:rPr lang="en-GB" dirty="0"/>
              <a:t>– We may ask the DP team what is in included in a persons Direct Payment to ensure we are not making duplicate allowances when things are requested through Disability Related Expenditure (DRE). We may also have collaborative meetings when there is a safeguarding concern/complex DRE request.</a:t>
            </a:r>
          </a:p>
          <a:p>
            <a:r>
              <a:rPr lang="en-GB" b="1" dirty="0"/>
              <a:t>Care Payments </a:t>
            </a:r>
            <a:r>
              <a:rPr lang="en-GB" dirty="0"/>
              <a:t>– We will communicate to check placement agreement dates are correct and contact Social Care Practice for their input if changes are required. We will discuss payment dates and check if a financial assessment will make it on to the next payment run.</a:t>
            </a:r>
          </a:p>
          <a:p>
            <a:r>
              <a:rPr lang="en-GB" b="1" dirty="0"/>
              <a:t>Care Charges </a:t>
            </a:r>
            <a:r>
              <a:rPr lang="en-GB" dirty="0"/>
              <a:t>– We will ask for accounts to be put under query if the financial assessment is complex and requires more work. We will discuss day care absences/hospital admissions if we have been informed to ensure care charges know to suspend certain dates, invoices for care home placements, statements of accounts and the level of debt on an account.</a:t>
            </a:r>
            <a:br>
              <a:rPr lang="en-GB" dirty="0"/>
            </a:br>
            <a:br>
              <a:rPr lang="en-GB" dirty="0"/>
            </a:br>
            <a:endParaRPr lang="en-GB" dirty="0"/>
          </a:p>
          <a:p>
            <a:endParaRPr lang="en-GB" dirty="0"/>
          </a:p>
        </p:txBody>
      </p:sp>
    </p:spTree>
    <p:extLst>
      <p:ext uri="{BB962C8B-B14F-4D97-AF65-F5344CB8AC3E}">
        <p14:creationId xmlns:p14="http://schemas.microsoft.com/office/powerpoint/2010/main" val="121796991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114</TotalTime>
  <Words>767</Words>
  <Application>Microsoft Office PowerPoint</Application>
  <PresentationFormat>Widescreen</PresentationFormat>
  <Paragraphs>28</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Trebuchet MS</vt:lpstr>
      <vt:lpstr>Wingdings 3</vt:lpstr>
      <vt:lpstr>Facet</vt:lpstr>
      <vt:lpstr>PowerPoint Presentation</vt:lpstr>
      <vt:lpstr>PowerPoint Presentation</vt:lpstr>
      <vt:lpstr>What is a financial assessment?</vt:lpstr>
      <vt:lpstr>Our support officers Mitchell &amp; Firaz are at the front door of our team, they both work together to ensure</vt:lpstr>
      <vt:lpstr>The caseworkers are responsible for completing the financial assessments</vt:lpstr>
      <vt:lpstr>PowerPoint Presentation</vt:lpstr>
      <vt:lpstr>How FACT works with other teams in Adult Services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Samantha Egan</dc:creator>
  <cp:lastModifiedBy>Samantha Egan</cp:lastModifiedBy>
  <cp:revision>1</cp:revision>
  <dcterms:created xsi:type="dcterms:W3CDTF">2025-08-05T11:33:31Z</dcterms:created>
  <dcterms:modified xsi:type="dcterms:W3CDTF">2025-08-05T13:27:42Z</dcterms:modified>
</cp:coreProperties>
</file>